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20"/>
  </p:notesMasterIdLst>
  <p:sldIdLst>
    <p:sldId id="256" r:id="rId2"/>
    <p:sldId id="271" r:id="rId3"/>
    <p:sldId id="280" r:id="rId4"/>
    <p:sldId id="287" r:id="rId5"/>
    <p:sldId id="258" r:id="rId6"/>
    <p:sldId id="259" r:id="rId7"/>
    <p:sldId id="279" r:id="rId8"/>
    <p:sldId id="283" r:id="rId9"/>
    <p:sldId id="288" r:id="rId10"/>
    <p:sldId id="292" r:id="rId11"/>
    <p:sldId id="261" r:id="rId12"/>
    <p:sldId id="282" r:id="rId13"/>
    <p:sldId id="284" r:id="rId14"/>
    <p:sldId id="289" r:id="rId15"/>
    <p:sldId id="290" r:id="rId16"/>
    <p:sldId id="291" r:id="rId17"/>
    <p:sldId id="293" r:id="rId18"/>
    <p:sldId id="266" r:id="rId1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77" d="100"/>
          <a:sy n="77" d="100"/>
        </p:scale>
        <p:origin x="-2008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notesMaster" Target="notesMasters/notesMaster1.xml"/><Relationship Id="rId21" Type="http://schemas.openxmlformats.org/officeDocument/2006/relationships/printerSettings" Target="printerSettings/printerSettings1.bin"/><Relationship Id="rId22" Type="http://schemas.openxmlformats.org/officeDocument/2006/relationships/presProps" Target="presProps.xml"/><Relationship Id="rId23" Type="http://schemas.openxmlformats.org/officeDocument/2006/relationships/viewProps" Target="viewProps.xml"/><Relationship Id="rId24" Type="http://schemas.openxmlformats.org/officeDocument/2006/relationships/theme" Target="theme/theme1.xml"/><Relationship Id="rId25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3123263-ED3A-0F40-ACDF-E8EEA1AE6ACC}" type="doc">
      <dgm:prSet loTypeId="urn:microsoft.com/office/officeart/2005/8/layout/radial4" loCatId="" qsTypeId="urn:microsoft.com/office/officeart/2005/8/quickstyle/simple4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7E0158DE-7A03-BC46-91A4-8330B46DA89A}">
      <dgm:prSet phldrT="[Text]" custT="1"/>
      <dgm:spPr/>
      <dgm:t>
        <a:bodyPr/>
        <a:lstStyle/>
        <a:p>
          <a:r>
            <a:rPr lang="en-US" sz="3200" dirty="0" smtClean="0"/>
            <a:t>Technology to Support 21</a:t>
          </a:r>
          <a:r>
            <a:rPr lang="en-US" sz="3200" baseline="30000" dirty="0" smtClean="0"/>
            <a:t>st</a:t>
          </a:r>
          <a:r>
            <a:rPr lang="en-US" sz="3200" dirty="0" smtClean="0"/>
            <a:t> Century Teaching and Learning</a:t>
          </a:r>
          <a:endParaRPr lang="en-US" sz="3200" dirty="0"/>
        </a:p>
      </dgm:t>
    </dgm:pt>
    <dgm:pt modelId="{35A760D9-510C-CC4C-BF2B-57864F5E2B74}" type="parTrans" cxnId="{48BCC384-8970-9249-832D-4BDE6A365C58}">
      <dgm:prSet/>
      <dgm:spPr/>
      <dgm:t>
        <a:bodyPr/>
        <a:lstStyle/>
        <a:p>
          <a:endParaRPr lang="en-US"/>
        </a:p>
      </dgm:t>
    </dgm:pt>
    <dgm:pt modelId="{D6133482-DDF3-7F4B-A482-FD62BA0857F7}" type="sibTrans" cxnId="{48BCC384-8970-9249-832D-4BDE6A365C58}">
      <dgm:prSet/>
      <dgm:spPr/>
      <dgm:t>
        <a:bodyPr/>
        <a:lstStyle/>
        <a:p>
          <a:endParaRPr lang="en-US"/>
        </a:p>
      </dgm:t>
    </dgm:pt>
    <dgm:pt modelId="{BACC7088-BB3D-1940-98A5-D5598D49FCD5}">
      <dgm:prSet phldrT="[Text]" custT="1"/>
      <dgm:spPr/>
      <dgm:t>
        <a:bodyPr/>
        <a:lstStyle/>
        <a:p>
          <a:r>
            <a:rPr lang="en-US" sz="2800" b="1" dirty="0" smtClean="0"/>
            <a:t>Fiber Loop </a:t>
          </a:r>
          <a:endParaRPr lang="en-US" sz="2800" b="1" dirty="0"/>
        </a:p>
      </dgm:t>
    </dgm:pt>
    <dgm:pt modelId="{69EA117C-3005-2E47-A5FC-2AE95CBE6E23}" type="parTrans" cxnId="{98D16584-35F4-ED4D-A79A-FA01B186DD6C}">
      <dgm:prSet/>
      <dgm:spPr/>
      <dgm:t>
        <a:bodyPr/>
        <a:lstStyle/>
        <a:p>
          <a:endParaRPr lang="en-US"/>
        </a:p>
      </dgm:t>
    </dgm:pt>
    <dgm:pt modelId="{77CA8B32-6373-BE46-98ED-50B665A60065}" type="sibTrans" cxnId="{98D16584-35F4-ED4D-A79A-FA01B186DD6C}">
      <dgm:prSet/>
      <dgm:spPr/>
      <dgm:t>
        <a:bodyPr/>
        <a:lstStyle/>
        <a:p>
          <a:endParaRPr lang="en-US"/>
        </a:p>
      </dgm:t>
    </dgm:pt>
    <dgm:pt modelId="{AB6D85D8-614D-F349-9FFC-0F798DB3BF7F}">
      <dgm:prSet phldrT="[Text]" custT="1"/>
      <dgm:spPr/>
      <dgm:t>
        <a:bodyPr/>
        <a:lstStyle/>
        <a:p>
          <a:r>
            <a:rPr lang="en-US" sz="2800" dirty="0" smtClean="0"/>
            <a:t>Connection to Loop</a:t>
          </a:r>
          <a:endParaRPr lang="en-US" sz="2800" dirty="0"/>
        </a:p>
      </dgm:t>
    </dgm:pt>
    <dgm:pt modelId="{863A8E60-77D1-F242-A054-49ED367B723A}" type="parTrans" cxnId="{02AA4C47-62EE-4944-B3A9-15EE7B6FBD85}">
      <dgm:prSet/>
      <dgm:spPr/>
      <dgm:t>
        <a:bodyPr/>
        <a:lstStyle/>
        <a:p>
          <a:endParaRPr lang="en-US"/>
        </a:p>
      </dgm:t>
    </dgm:pt>
    <dgm:pt modelId="{1B097B64-C019-3F46-A81C-23C70C2E21C2}" type="sibTrans" cxnId="{02AA4C47-62EE-4944-B3A9-15EE7B6FBD85}">
      <dgm:prSet/>
      <dgm:spPr/>
      <dgm:t>
        <a:bodyPr/>
        <a:lstStyle/>
        <a:p>
          <a:endParaRPr lang="en-US"/>
        </a:p>
      </dgm:t>
    </dgm:pt>
    <dgm:pt modelId="{BE9D76A9-92A2-8844-BA2A-FA66D84653E6}">
      <dgm:prSet phldrT="[Text]" custT="1"/>
      <dgm:spPr/>
      <dgm:t>
        <a:bodyPr/>
        <a:lstStyle/>
        <a:p>
          <a:r>
            <a:rPr lang="en-US" sz="2800" dirty="0" smtClean="0"/>
            <a:t>Switches and Internal Fiber</a:t>
          </a:r>
          <a:endParaRPr lang="en-US" sz="2800" dirty="0"/>
        </a:p>
      </dgm:t>
    </dgm:pt>
    <dgm:pt modelId="{06C32387-03AC-2041-A079-9440D1420193}" type="parTrans" cxnId="{EF87DBAE-2B8C-3742-8C5C-25B819E98B99}">
      <dgm:prSet/>
      <dgm:spPr/>
      <dgm:t>
        <a:bodyPr/>
        <a:lstStyle/>
        <a:p>
          <a:endParaRPr lang="en-US"/>
        </a:p>
      </dgm:t>
    </dgm:pt>
    <dgm:pt modelId="{32FC07E3-A96B-8642-8C25-24FD8942E1D7}" type="sibTrans" cxnId="{EF87DBAE-2B8C-3742-8C5C-25B819E98B99}">
      <dgm:prSet/>
      <dgm:spPr/>
      <dgm:t>
        <a:bodyPr/>
        <a:lstStyle/>
        <a:p>
          <a:endParaRPr lang="en-US"/>
        </a:p>
      </dgm:t>
    </dgm:pt>
    <dgm:pt modelId="{C464914F-C684-9D4A-887B-35DFC42BBAD3}">
      <dgm:prSet phldrT="[Text]" custT="1"/>
      <dgm:spPr/>
      <dgm:t>
        <a:bodyPr/>
        <a:lstStyle/>
        <a:p>
          <a:r>
            <a:rPr lang="en-US" sz="2800" dirty="0" smtClean="0"/>
            <a:t>Additional Devices</a:t>
          </a:r>
          <a:endParaRPr lang="en-US" sz="2800" dirty="0"/>
        </a:p>
      </dgm:t>
    </dgm:pt>
    <dgm:pt modelId="{0CAD8999-32F0-154E-8928-6D81684F796C}" type="parTrans" cxnId="{E5203AD9-112B-9D49-B86C-0EC87CAFD850}">
      <dgm:prSet/>
      <dgm:spPr/>
      <dgm:t>
        <a:bodyPr/>
        <a:lstStyle/>
        <a:p>
          <a:endParaRPr lang="en-US"/>
        </a:p>
      </dgm:t>
    </dgm:pt>
    <dgm:pt modelId="{464064E7-279C-8546-BDE9-101AE218BA72}" type="sibTrans" cxnId="{E5203AD9-112B-9D49-B86C-0EC87CAFD850}">
      <dgm:prSet/>
      <dgm:spPr/>
      <dgm:t>
        <a:bodyPr/>
        <a:lstStyle/>
        <a:p>
          <a:endParaRPr lang="en-US"/>
        </a:p>
      </dgm:t>
    </dgm:pt>
    <dgm:pt modelId="{CCA4A8C3-F1D8-4C41-AEE2-7FD02B0DB8B5}">
      <dgm:prSet phldrT="[Text]" custT="1"/>
      <dgm:spPr/>
      <dgm:t>
        <a:bodyPr/>
        <a:lstStyle/>
        <a:p>
          <a:r>
            <a:rPr lang="en-US" sz="2800" dirty="0" smtClean="0"/>
            <a:t>New WIFI </a:t>
          </a:r>
          <a:endParaRPr lang="en-US" sz="2800" dirty="0"/>
        </a:p>
      </dgm:t>
    </dgm:pt>
    <dgm:pt modelId="{EABA71E4-8B50-E840-AF1B-5748DA8F2C4E}" type="parTrans" cxnId="{53A1836D-522D-F24B-AA91-1A5526FBB9B0}">
      <dgm:prSet/>
      <dgm:spPr/>
      <dgm:t>
        <a:bodyPr/>
        <a:lstStyle/>
        <a:p>
          <a:endParaRPr lang="en-US"/>
        </a:p>
      </dgm:t>
    </dgm:pt>
    <dgm:pt modelId="{EEB37F8A-5632-F94A-B9C3-8F43D5315461}" type="sibTrans" cxnId="{53A1836D-522D-F24B-AA91-1A5526FBB9B0}">
      <dgm:prSet/>
      <dgm:spPr/>
      <dgm:t>
        <a:bodyPr/>
        <a:lstStyle/>
        <a:p>
          <a:endParaRPr lang="en-US"/>
        </a:p>
      </dgm:t>
    </dgm:pt>
    <dgm:pt modelId="{518041DE-8FCC-C44C-B1FD-249A5EA2C88A}">
      <dgm:prSet phldrT="[Text]" custT="1"/>
      <dgm:spPr/>
      <dgm:t>
        <a:bodyPr/>
        <a:lstStyle/>
        <a:p>
          <a:r>
            <a:rPr lang="en-US" sz="2800" dirty="0" smtClean="0"/>
            <a:t>Increased Internet Bandwidth</a:t>
          </a:r>
          <a:endParaRPr lang="en-US" sz="2800" dirty="0"/>
        </a:p>
      </dgm:t>
    </dgm:pt>
    <dgm:pt modelId="{F73958C3-268E-B942-9943-2E8563818899}" type="parTrans" cxnId="{9A70A56C-A870-794B-AC51-94BE1A84A943}">
      <dgm:prSet/>
      <dgm:spPr/>
      <dgm:t>
        <a:bodyPr/>
        <a:lstStyle/>
        <a:p>
          <a:endParaRPr lang="en-US"/>
        </a:p>
      </dgm:t>
    </dgm:pt>
    <dgm:pt modelId="{FCB6C9FF-CA56-A841-A3F7-4871B73DDD64}" type="sibTrans" cxnId="{9A70A56C-A870-794B-AC51-94BE1A84A943}">
      <dgm:prSet/>
      <dgm:spPr/>
      <dgm:t>
        <a:bodyPr/>
        <a:lstStyle/>
        <a:p>
          <a:endParaRPr lang="en-US"/>
        </a:p>
      </dgm:t>
    </dgm:pt>
    <dgm:pt modelId="{CED37722-199A-9444-BBFB-5D3F47A08797}" type="pres">
      <dgm:prSet presAssocID="{B3123263-ED3A-0F40-ACDF-E8EEA1AE6ACC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6634BB8-4AC8-394B-B2E7-63CC6F4D4342}" type="pres">
      <dgm:prSet presAssocID="{7E0158DE-7A03-BC46-91A4-8330B46DA89A}" presName="centerShape" presStyleLbl="node0" presStyleIdx="0" presStyleCnt="1" custScaleX="154326" custScaleY="153843" custLinFactNeighborX="-2343" custLinFactNeighborY="-599"/>
      <dgm:spPr/>
      <dgm:t>
        <a:bodyPr/>
        <a:lstStyle/>
        <a:p>
          <a:endParaRPr lang="en-US"/>
        </a:p>
      </dgm:t>
    </dgm:pt>
    <dgm:pt modelId="{FDBB8F55-C7C1-EA41-8321-05A6B0C12D51}" type="pres">
      <dgm:prSet presAssocID="{69EA117C-3005-2E47-A5FC-2AE95CBE6E23}" presName="parTrans" presStyleLbl="bgSibTrans2D1" presStyleIdx="0" presStyleCnt="6" custScaleX="110569"/>
      <dgm:spPr/>
      <dgm:t>
        <a:bodyPr/>
        <a:lstStyle/>
        <a:p>
          <a:endParaRPr lang="en-US"/>
        </a:p>
      </dgm:t>
    </dgm:pt>
    <dgm:pt modelId="{34D8741A-1919-7F44-A3F6-0C24CDE11A4E}" type="pres">
      <dgm:prSet presAssocID="{BACC7088-BB3D-1940-98A5-D5598D49FCD5}" presName="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52AC3AC-3A03-A243-83F0-C2E0FE8A3CEA}" type="pres">
      <dgm:prSet presAssocID="{863A8E60-77D1-F242-A054-49ED367B723A}" presName="parTrans" presStyleLbl="bgSibTrans2D1" presStyleIdx="1" presStyleCnt="6" custScaleX="102847"/>
      <dgm:spPr/>
      <dgm:t>
        <a:bodyPr/>
        <a:lstStyle/>
        <a:p>
          <a:endParaRPr lang="en-US"/>
        </a:p>
      </dgm:t>
    </dgm:pt>
    <dgm:pt modelId="{42A6B781-03BE-0A4D-A8DF-84700A719297}" type="pres">
      <dgm:prSet presAssocID="{AB6D85D8-614D-F349-9FFC-0F798DB3BF7F}" presName="node" presStyleLbl="node1" presStyleIdx="1" presStyleCnt="6" custScaleX="148429" custRadScaleRad="104093" custRadScaleInc="-267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480B0F7-7297-6144-9F7B-5CE6FFDA0731}" type="pres">
      <dgm:prSet presAssocID="{06C32387-03AC-2041-A079-9440D1420193}" presName="parTrans" presStyleLbl="bgSibTrans2D1" presStyleIdx="2" presStyleCnt="6" custScaleX="108088"/>
      <dgm:spPr/>
      <dgm:t>
        <a:bodyPr/>
        <a:lstStyle/>
        <a:p>
          <a:endParaRPr lang="en-US"/>
        </a:p>
      </dgm:t>
    </dgm:pt>
    <dgm:pt modelId="{9B94A138-CCDF-EE44-ACEA-51CFBE40DDB1}" type="pres">
      <dgm:prSet presAssocID="{BE9D76A9-92A2-8844-BA2A-FA66D84653E6}" presName="node" presStyleLbl="node1" presStyleIdx="2" presStyleCnt="6" custScaleY="117327" custRadScaleRad="104959" custRadScaleInc="1620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0F9463E-350F-894A-946F-66B58F4902E7}" type="pres">
      <dgm:prSet presAssocID="{EABA71E4-8B50-E840-AF1B-5748DA8F2C4E}" presName="parTrans" presStyleLbl="bgSibTrans2D1" presStyleIdx="3" presStyleCnt="6" custScaleX="109074"/>
      <dgm:spPr/>
      <dgm:t>
        <a:bodyPr/>
        <a:lstStyle/>
        <a:p>
          <a:endParaRPr lang="en-US"/>
        </a:p>
      </dgm:t>
    </dgm:pt>
    <dgm:pt modelId="{47CDDF4A-23C8-914F-9CDA-24B384EB58E1}" type="pres">
      <dgm:prSet presAssocID="{CCA4A8C3-F1D8-4C41-AEE2-7FD02B0DB8B5}" presName="node" presStyleLbl="node1" presStyleIdx="3" presStyleCnt="6" custRadScaleRad="110823" custRadScaleInc="-52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AB03A81-6744-3746-B3AA-DC6DD8EF1D57}" type="pres">
      <dgm:prSet presAssocID="{F73958C3-268E-B942-9943-2E8563818899}" presName="parTrans" presStyleLbl="bgSibTrans2D1" presStyleIdx="4" presStyleCnt="6" custScaleX="104890"/>
      <dgm:spPr/>
      <dgm:t>
        <a:bodyPr/>
        <a:lstStyle/>
        <a:p>
          <a:endParaRPr lang="en-US"/>
        </a:p>
      </dgm:t>
    </dgm:pt>
    <dgm:pt modelId="{00B4DFD3-1F81-8048-9107-B7F896822C2D}" type="pres">
      <dgm:prSet presAssocID="{518041DE-8FCC-C44C-B1FD-249A5EA2C88A}" presName="node" presStyleLbl="node1" presStyleIdx="4" presStyleCnt="6" custScaleX="137391" custRadScaleRad="108909" custRadScaleInc="-323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751437D-F433-F94F-B22C-D1B1804952C5}" type="pres">
      <dgm:prSet presAssocID="{0CAD8999-32F0-154E-8928-6D81684F796C}" presName="parTrans" presStyleLbl="bgSibTrans2D1" presStyleIdx="5" presStyleCnt="6" custScaleX="115609"/>
      <dgm:spPr/>
      <dgm:t>
        <a:bodyPr/>
        <a:lstStyle/>
        <a:p>
          <a:endParaRPr lang="en-US"/>
        </a:p>
      </dgm:t>
    </dgm:pt>
    <dgm:pt modelId="{DBAD6C18-69B0-6344-A759-C8D1F1CD0B8F}" type="pres">
      <dgm:prSet presAssocID="{C464914F-C684-9D4A-887B-35DFC42BBAD3}" presName="node" presStyleLbl="node1" presStyleIdx="5" presStyleCnt="6" custScaleX="116905" custScaleY="92480" custRadScaleRad="98075" custRadScaleInc="-116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2791435-80E7-AF47-B368-DD7C881588B8}" type="presOf" srcId="{863A8E60-77D1-F242-A054-49ED367B723A}" destId="{152AC3AC-3A03-A243-83F0-C2E0FE8A3CEA}" srcOrd="0" destOrd="0" presId="urn:microsoft.com/office/officeart/2005/8/layout/radial4"/>
    <dgm:cxn modelId="{929CC3AC-AAB6-3740-815B-8526D548A77C}" type="presOf" srcId="{AB6D85D8-614D-F349-9FFC-0F798DB3BF7F}" destId="{42A6B781-03BE-0A4D-A8DF-84700A719297}" srcOrd="0" destOrd="0" presId="urn:microsoft.com/office/officeart/2005/8/layout/radial4"/>
    <dgm:cxn modelId="{98D16584-35F4-ED4D-A79A-FA01B186DD6C}" srcId="{7E0158DE-7A03-BC46-91A4-8330B46DA89A}" destId="{BACC7088-BB3D-1940-98A5-D5598D49FCD5}" srcOrd="0" destOrd="0" parTransId="{69EA117C-3005-2E47-A5FC-2AE95CBE6E23}" sibTransId="{77CA8B32-6373-BE46-98ED-50B665A60065}"/>
    <dgm:cxn modelId="{2062185D-27CA-FD4D-AD8E-CC0DEC31A0B9}" type="presOf" srcId="{69EA117C-3005-2E47-A5FC-2AE95CBE6E23}" destId="{FDBB8F55-C7C1-EA41-8321-05A6B0C12D51}" srcOrd="0" destOrd="0" presId="urn:microsoft.com/office/officeart/2005/8/layout/radial4"/>
    <dgm:cxn modelId="{EE2EC09A-97FE-CF49-9223-52223B5AAF8A}" type="presOf" srcId="{7E0158DE-7A03-BC46-91A4-8330B46DA89A}" destId="{A6634BB8-4AC8-394B-B2E7-63CC6F4D4342}" srcOrd="0" destOrd="0" presId="urn:microsoft.com/office/officeart/2005/8/layout/radial4"/>
    <dgm:cxn modelId="{A2ADC326-D065-0849-AAC4-763F0B3338EA}" type="presOf" srcId="{0CAD8999-32F0-154E-8928-6D81684F796C}" destId="{1751437D-F433-F94F-B22C-D1B1804952C5}" srcOrd="0" destOrd="0" presId="urn:microsoft.com/office/officeart/2005/8/layout/radial4"/>
    <dgm:cxn modelId="{EAD44B46-7E55-C644-A990-69B26BB0ADE2}" type="presOf" srcId="{CCA4A8C3-F1D8-4C41-AEE2-7FD02B0DB8B5}" destId="{47CDDF4A-23C8-914F-9CDA-24B384EB58E1}" srcOrd="0" destOrd="0" presId="urn:microsoft.com/office/officeart/2005/8/layout/radial4"/>
    <dgm:cxn modelId="{E5203AD9-112B-9D49-B86C-0EC87CAFD850}" srcId="{7E0158DE-7A03-BC46-91A4-8330B46DA89A}" destId="{C464914F-C684-9D4A-887B-35DFC42BBAD3}" srcOrd="5" destOrd="0" parTransId="{0CAD8999-32F0-154E-8928-6D81684F796C}" sibTransId="{464064E7-279C-8546-BDE9-101AE218BA72}"/>
    <dgm:cxn modelId="{EF87DBAE-2B8C-3742-8C5C-25B819E98B99}" srcId="{7E0158DE-7A03-BC46-91A4-8330B46DA89A}" destId="{BE9D76A9-92A2-8844-BA2A-FA66D84653E6}" srcOrd="2" destOrd="0" parTransId="{06C32387-03AC-2041-A079-9440D1420193}" sibTransId="{32FC07E3-A96B-8642-8C25-24FD8942E1D7}"/>
    <dgm:cxn modelId="{4B0F92A6-86B0-8E43-AB6F-B6AC119ABA8A}" type="presOf" srcId="{C464914F-C684-9D4A-887B-35DFC42BBAD3}" destId="{DBAD6C18-69B0-6344-A759-C8D1F1CD0B8F}" srcOrd="0" destOrd="0" presId="urn:microsoft.com/office/officeart/2005/8/layout/radial4"/>
    <dgm:cxn modelId="{18D01110-2F23-084B-ADCE-76142AC43A9D}" type="presOf" srcId="{BACC7088-BB3D-1940-98A5-D5598D49FCD5}" destId="{34D8741A-1919-7F44-A3F6-0C24CDE11A4E}" srcOrd="0" destOrd="0" presId="urn:microsoft.com/office/officeart/2005/8/layout/radial4"/>
    <dgm:cxn modelId="{9A70A56C-A870-794B-AC51-94BE1A84A943}" srcId="{7E0158DE-7A03-BC46-91A4-8330B46DA89A}" destId="{518041DE-8FCC-C44C-B1FD-249A5EA2C88A}" srcOrd="4" destOrd="0" parTransId="{F73958C3-268E-B942-9943-2E8563818899}" sibTransId="{FCB6C9FF-CA56-A841-A3F7-4871B73DDD64}"/>
    <dgm:cxn modelId="{06814304-CA91-F74A-88AE-F9C93CE61214}" type="presOf" srcId="{06C32387-03AC-2041-A079-9440D1420193}" destId="{0480B0F7-7297-6144-9F7B-5CE6FFDA0731}" srcOrd="0" destOrd="0" presId="urn:microsoft.com/office/officeart/2005/8/layout/radial4"/>
    <dgm:cxn modelId="{02AA4C47-62EE-4944-B3A9-15EE7B6FBD85}" srcId="{7E0158DE-7A03-BC46-91A4-8330B46DA89A}" destId="{AB6D85D8-614D-F349-9FFC-0F798DB3BF7F}" srcOrd="1" destOrd="0" parTransId="{863A8E60-77D1-F242-A054-49ED367B723A}" sibTransId="{1B097B64-C019-3F46-A81C-23C70C2E21C2}"/>
    <dgm:cxn modelId="{04A0C0F8-D551-3542-B2ED-59D49435315A}" type="presOf" srcId="{B3123263-ED3A-0F40-ACDF-E8EEA1AE6ACC}" destId="{CED37722-199A-9444-BBFB-5D3F47A08797}" srcOrd="0" destOrd="0" presId="urn:microsoft.com/office/officeart/2005/8/layout/radial4"/>
    <dgm:cxn modelId="{16F1BC65-CBB8-5B48-9B25-65409BDCE9F3}" type="presOf" srcId="{F73958C3-268E-B942-9943-2E8563818899}" destId="{EAB03A81-6744-3746-B3AA-DC6DD8EF1D57}" srcOrd="0" destOrd="0" presId="urn:microsoft.com/office/officeart/2005/8/layout/radial4"/>
    <dgm:cxn modelId="{53A1836D-522D-F24B-AA91-1A5526FBB9B0}" srcId="{7E0158DE-7A03-BC46-91A4-8330B46DA89A}" destId="{CCA4A8C3-F1D8-4C41-AEE2-7FD02B0DB8B5}" srcOrd="3" destOrd="0" parTransId="{EABA71E4-8B50-E840-AF1B-5748DA8F2C4E}" sibTransId="{EEB37F8A-5632-F94A-B9C3-8F43D5315461}"/>
    <dgm:cxn modelId="{E3AB1B11-6AFD-D74F-B14E-65C428DDAD15}" type="presOf" srcId="{BE9D76A9-92A2-8844-BA2A-FA66D84653E6}" destId="{9B94A138-CCDF-EE44-ACEA-51CFBE40DDB1}" srcOrd="0" destOrd="0" presId="urn:microsoft.com/office/officeart/2005/8/layout/radial4"/>
    <dgm:cxn modelId="{48BCC384-8970-9249-832D-4BDE6A365C58}" srcId="{B3123263-ED3A-0F40-ACDF-E8EEA1AE6ACC}" destId="{7E0158DE-7A03-BC46-91A4-8330B46DA89A}" srcOrd="0" destOrd="0" parTransId="{35A760D9-510C-CC4C-BF2B-57864F5E2B74}" sibTransId="{D6133482-DDF3-7F4B-A482-FD62BA0857F7}"/>
    <dgm:cxn modelId="{45FA853B-30C1-6742-BCE0-586FAC155A2B}" type="presOf" srcId="{518041DE-8FCC-C44C-B1FD-249A5EA2C88A}" destId="{00B4DFD3-1F81-8048-9107-B7F896822C2D}" srcOrd="0" destOrd="0" presId="urn:microsoft.com/office/officeart/2005/8/layout/radial4"/>
    <dgm:cxn modelId="{130AB41B-47AF-AD4C-93C4-642D82248701}" type="presOf" srcId="{EABA71E4-8B50-E840-AF1B-5748DA8F2C4E}" destId="{50F9463E-350F-894A-946F-66B58F4902E7}" srcOrd="0" destOrd="0" presId="urn:microsoft.com/office/officeart/2005/8/layout/radial4"/>
    <dgm:cxn modelId="{CDCCAA3C-91E2-784C-AF1C-126445707398}" type="presParOf" srcId="{CED37722-199A-9444-BBFB-5D3F47A08797}" destId="{A6634BB8-4AC8-394B-B2E7-63CC6F4D4342}" srcOrd="0" destOrd="0" presId="urn:microsoft.com/office/officeart/2005/8/layout/radial4"/>
    <dgm:cxn modelId="{A583A689-7405-1D4B-8C5B-E394188B8C29}" type="presParOf" srcId="{CED37722-199A-9444-BBFB-5D3F47A08797}" destId="{FDBB8F55-C7C1-EA41-8321-05A6B0C12D51}" srcOrd="1" destOrd="0" presId="urn:microsoft.com/office/officeart/2005/8/layout/radial4"/>
    <dgm:cxn modelId="{7E9B5903-1E09-F441-B088-AB4DCFDFA8CA}" type="presParOf" srcId="{CED37722-199A-9444-BBFB-5D3F47A08797}" destId="{34D8741A-1919-7F44-A3F6-0C24CDE11A4E}" srcOrd="2" destOrd="0" presId="urn:microsoft.com/office/officeart/2005/8/layout/radial4"/>
    <dgm:cxn modelId="{97877F71-AF71-1F40-B959-09C6AE7F90F3}" type="presParOf" srcId="{CED37722-199A-9444-BBFB-5D3F47A08797}" destId="{152AC3AC-3A03-A243-83F0-C2E0FE8A3CEA}" srcOrd="3" destOrd="0" presId="urn:microsoft.com/office/officeart/2005/8/layout/radial4"/>
    <dgm:cxn modelId="{176979A7-566D-6E41-B6C6-A2AF723B3A19}" type="presParOf" srcId="{CED37722-199A-9444-BBFB-5D3F47A08797}" destId="{42A6B781-03BE-0A4D-A8DF-84700A719297}" srcOrd="4" destOrd="0" presId="urn:microsoft.com/office/officeart/2005/8/layout/radial4"/>
    <dgm:cxn modelId="{63DE0D5E-8FC1-3141-A8F7-84BD0261EF4B}" type="presParOf" srcId="{CED37722-199A-9444-BBFB-5D3F47A08797}" destId="{0480B0F7-7297-6144-9F7B-5CE6FFDA0731}" srcOrd="5" destOrd="0" presId="urn:microsoft.com/office/officeart/2005/8/layout/radial4"/>
    <dgm:cxn modelId="{DEBE4ABE-FD37-EA48-A351-8B7C6D87664F}" type="presParOf" srcId="{CED37722-199A-9444-BBFB-5D3F47A08797}" destId="{9B94A138-CCDF-EE44-ACEA-51CFBE40DDB1}" srcOrd="6" destOrd="0" presId="urn:microsoft.com/office/officeart/2005/8/layout/radial4"/>
    <dgm:cxn modelId="{886BFE19-0085-C247-B068-5B447030B6B4}" type="presParOf" srcId="{CED37722-199A-9444-BBFB-5D3F47A08797}" destId="{50F9463E-350F-894A-946F-66B58F4902E7}" srcOrd="7" destOrd="0" presId="urn:microsoft.com/office/officeart/2005/8/layout/radial4"/>
    <dgm:cxn modelId="{FD8EC12B-997D-9F4A-B5B5-575B93C82899}" type="presParOf" srcId="{CED37722-199A-9444-BBFB-5D3F47A08797}" destId="{47CDDF4A-23C8-914F-9CDA-24B384EB58E1}" srcOrd="8" destOrd="0" presId="urn:microsoft.com/office/officeart/2005/8/layout/radial4"/>
    <dgm:cxn modelId="{F80AC23D-A355-9545-8251-17C6CFB6BCFE}" type="presParOf" srcId="{CED37722-199A-9444-BBFB-5D3F47A08797}" destId="{EAB03A81-6744-3746-B3AA-DC6DD8EF1D57}" srcOrd="9" destOrd="0" presId="urn:microsoft.com/office/officeart/2005/8/layout/radial4"/>
    <dgm:cxn modelId="{5729E0F9-D246-A84D-B231-02D4AB7B73EF}" type="presParOf" srcId="{CED37722-199A-9444-BBFB-5D3F47A08797}" destId="{00B4DFD3-1F81-8048-9107-B7F896822C2D}" srcOrd="10" destOrd="0" presId="urn:microsoft.com/office/officeart/2005/8/layout/radial4"/>
    <dgm:cxn modelId="{97CF0CB9-18A8-BE40-8AC4-3893993F917C}" type="presParOf" srcId="{CED37722-199A-9444-BBFB-5D3F47A08797}" destId="{1751437D-F433-F94F-B22C-D1B1804952C5}" srcOrd="11" destOrd="0" presId="urn:microsoft.com/office/officeart/2005/8/layout/radial4"/>
    <dgm:cxn modelId="{E103DB08-9D6E-3D42-A4B3-C9EF7768B3B3}" type="presParOf" srcId="{CED37722-199A-9444-BBFB-5D3F47A08797}" destId="{DBAD6C18-69B0-6344-A759-C8D1F1CD0B8F}" srcOrd="12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6634BB8-4AC8-394B-B2E7-63CC6F4D4342}">
      <dsp:nvSpPr>
        <dsp:cNvPr id="0" name=""/>
        <dsp:cNvSpPr/>
      </dsp:nvSpPr>
      <dsp:spPr>
        <a:xfrm>
          <a:off x="2316944" y="2485443"/>
          <a:ext cx="3596589" cy="3585333"/>
        </a:xfrm>
        <a:prstGeom prst="ellips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smtClean="0"/>
            <a:t>Technology to Support 21</a:t>
          </a:r>
          <a:r>
            <a:rPr lang="en-US" sz="3200" kern="1200" baseline="30000" dirty="0" smtClean="0"/>
            <a:t>st</a:t>
          </a:r>
          <a:r>
            <a:rPr lang="en-US" sz="3200" kern="1200" dirty="0" smtClean="0"/>
            <a:t> Century Teaching and Learning</a:t>
          </a:r>
          <a:endParaRPr lang="en-US" sz="3200" kern="1200" dirty="0"/>
        </a:p>
      </dsp:txBody>
      <dsp:txXfrm>
        <a:off x="2843652" y="3010503"/>
        <a:ext cx="2543173" cy="2535213"/>
      </dsp:txXfrm>
    </dsp:sp>
    <dsp:sp modelId="{FDBB8F55-C7C1-EA41-8321-05A6B0C12D51}">
      <dsp:nvSpPr>
        <dsp:cNvPr id="0" name=""/>
        <dsp:cNvSpPr/>
      </dsp:nvSpPr>
      <dsp:spPr>
        <a:xfrm rot="10756793">
          <a:off x="669171" y="3979018"/>
          <a:ext cx="1640036" cy="664196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4D8741A-1919-7F44-A3F6-0C24CDE11A4E}">
      <dsp:nvSpPr>
        <dsp:cNvPr id="0" name=""/>
        <dsp:cNvSpPr/>
      </dsp:nvSpPr>
      <dsp:spPr>
        <a:xfrm>
          <a:off x="-68066" y="3667893"/>
          <a:ext cx="1631360" cy="130508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b="1" kern="1200" dirty="0" smtClean="0"/>
            <a:t>Fiber Loop </a:t>
          </a:r>
          <a:endParaRPr lang="en-US" sz="2800" b="1" kern="1200" dirty="0"/>
        </a:p>
      </dsp:txBody>
      <dsp:txXfrm>
        <a:off x="-29841" y="3706118"/>
        <a:ext cx="1554910" cy="1228638"/>
      </dsp:txXfrm>
    </dsp:sp>
    <dsp:sp modelId="{152AC3AC-3A03-A243-83F0-C2E0FE8A3CEA}">
      <dsp:nvSpPr>
        <dsp:cNvPr id="0" name=""/>
        <dsp:cNvSpPr/>
      </dsp:nvSpPr>
      <dsp:spPr>
        <a:xfrm rot="12971372">
          <a:off x="1095282" y="2348912"/>
          <a:ext cx="1673922" cy="664196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2A6B781-03BE-0A4D-A8DF-84700A719297}">
      <dsp:nvSpPr>
        <dsp:cNvPr id="0" name=""/>
        <dsp:cNvSpPr/>
      </dsp:nvSpPr>
      <dsp:spPr>
        <a:xfrm>
          <a:off x="64751" y="1547956"/>
          <a:ext cx="2421411" cy="130508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/>
            <a:t>Connection to Loop</a:t>
          </a:r>
          <a:endParaRPr lang="en-US" sz="2800" kern="1200" dirty="0"/>
        </a:p>
      </dsp:txBody>
      <dsp:txXfrm>
        <a:off x="102976" y="1586181"/>
        <a:ext cx="2344961" cy="1228638"/>
      </dsp:txXfrm>
    </dsp:sp>
    <dsp:sp modelId="{0480B0F7-7297-6144-9F7B-5CE6FFDA0731}">
      <dsp:nvSpPr>
        <dsp:cNvPr id="0" name=""/>
        <dsp:cNvSpPr/>
      </dsp:nvSpPr>
      <dsp:spPr>
        <a:xfrm rot="15545151">
          <a:off x="2686280" y="1261361"/>
          <a:ext cx="1822577" cy="664196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B94A138-CCDF-EE44-ACEA-51CFBE40DDB1}">
      <dsp:nvSpPr>
        <dsp:cNvPr id="0" name=""/>
        <dsp:cNvSpPr/>
      </dsp:nvSpPr>
      <dsp:spPr>
        <a:xfrm>
          <a:off x="2622259" y="0"/>
          <a:ext cx="1631360" cy="153122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/>
            <a:t>Switches and Internal Fiber</a:t>
          </a:r>
          <a:endParaRPr lang="en-US" sz="2800" kern="1200" dirty="0"/>
        </a:p>
      </dsp:txBody>
      <dsp:txXfrm>
        <a:off x="2667107" y="44848"/>
        <a:ext cx="1541664" cy="1441524"/>
      </dsp:txXfrm>
    </dsp:sp>
    <dsp:sp modelId="{50F9463E-350F-894A-946F-66B58F4902E7}">
      <dsp:nvSpPr>
        <dsp:cNvPr id="0" name=""/>
        <dsp:cNvSpPr/>
      </dsp:nvSpPr>
      <dsp:spPr>
        <a:xfrm rot="17438132">
          <a:off x="4061706" y="1240527"/>
          <a:ext cx="2144744" cy="664196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7CDDF4A-23C8-914F-9CDA-24B384EB58E1}">
      <dsp:nvSpPr>
        <dsp:cNvPr id="0" name=""/>
        <dsp:cNvSpPr/>
      </dsp:nvSpPr>
      <dsp:spPr>
        <a:xfrm>
          <a:off x="4664886" y="0"/>
          <a:ext cx="1631360" cy="130508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/>
            <a:t>New WIFI </a:t>
          </a:r>
          <a:endParaRPr lang="en-US" sz="2800" kern="1200" dirty="0"/>
        </a:p>
      </dsp:txBody>
      <dsp:txXfrm>
        <a:off x="4703111" y="38225"/>
        <a:ext cx="1554910" cy="1228638"/>
      </dsp:txXfrm>
    </dsp:sp>
    <dsp:sp modelId="{EAB03A81-6744-3746-B3AA-DC6DD8EF1D57}">
      <dsp:nvSpPr>
        <dsp:cNvPr id="0" name=""/>
        <dsp:cNvSpPr/>
      </dsp:nvSpPr>
      <dsp:spPr>
        <a:xfrm rot="19497641">
          <a:off x="5448432" y="2260255"/>
          <a:ext cx="2141607" cy="664196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0B4DFD3-1F81-8048-9107-B7F896822C2D}">
      <dsp:nvSpPr>
        <dsp:cNvPr id="0" name=""/>
        <dsp:cNvSpPr/>
      </dsp:nvSpPr>
      <dsp:spPr>
        <a:xfrm>
          <a:off x="6234421" y="1353681"/>
          <a:ext cx="2241342" cy="130508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/>
            <a:t>Increased Internet Bandwidth</a:t>
          </a:r>
          <a:endParaRPr lang="en-US" sz="2800" kern="1200" dirty="0"/>
        </a:p>
      </dsp:txBody>
      <dsp:txXfrm>
        <a:off x="6272646" y="1391906"/>
        <a:ext cx="2164892" cy="1228638"/>
      </dsp:txXfrm>
    </dsp:sp>
    <dsp:sp modelId="{1751437D-F433-F94F-B22C-D1B1804952C5}">
      <dsp:nvSpPr>
        <dsp:cNvPr id="0" name=""/>
        <dsp:cNvSpPr/>
      </dsp:nvSpPr>
      <dsp:spPr>
        <a:xfrm rot="20030">
          <a:off x="5879124" y="3962121"/>
          <a:ext cx="2001955" cy="664196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BAD6C18-69B0-6344-A759-C8D1F1CD0B8F}">
      <dsp:nvSpPr>
        <dsp:cNvPr id="0" name=""/>
        <dsp:cNvSpPr/>
      </dsp:nvSpPr>
      <dsp:spPr>
        <a:xfrm>
          <a:off x="6792346" y="3695791"/>
          <a:ext cx="1907141" cy="120694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/>
            <a:t>Additional Devices</a:t>
          </a:r>
          <a:endParaRPr lang="en-US" sz="2800" kern="1200" dirty="0"/>
        </a:p>
      </dsp:txBody>
      <dsp:txXfrm>
        <a:off x="6827696" y="3731141"/>
        <a:ext cx="1836441" cy="113624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9FD7AE-0CBD-5742-874A-A5F9048F0710}" type="datetimeFigureOut">
              <a:rPr lang="en-US" smtClean="0"/>
              <a:t>3/4/15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2F923B8-1C53-6D4E-A3AD-9E48972A92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63891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817112" y="1730403"/>
            <a:ext cx="5648623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212277" y="2470925"/>
            <a:ext cx="6511131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890FCF-C074-454C-B1FE-2A7C98E19E6F}" type="datetimeFigureOut">
              <a:rPr lang="en-US" smtClean="0"/>
              <a:t>3/4/15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263D07-5560-B249-820B-C2B8F70162A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890FCF-C074-454C-B1FE-2A7C98E19E6F}" type="datetimeFigureOut">
              <a:rPr lang="en-US" smtClean="0"/>
              <a:t>3/4/15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263D07-5560-B249-820B-C2B8F70162A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19399" y="1726737"/>
            <a:ext cx="5650992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216152" y="2468304"/>
            <a:ext cx="6510528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890FCF-C074-454C-B1FE-2A7C98E19E6F}" type="datetimeFigureOut">
              <a:rPr lang="en-US" smtClean="0"/>
              <a:t>3/4/15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263D07-5560-B249-820B-C2B8F70162A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016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890FCF-C074-454C-B1FE-2A7C98E19E6F}" type="datetimeFigureOut">
              <a:rPr lang="en-US" smtClean="0"/>
              <a:t>3/4/15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263D07-5560-B249-820B-C2B8F70162A7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9150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0016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0016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890FCF-C074-454C-B1FE-2A7C98E19E6F}" type="datetimeFigureOut">
              <a:rPr lang="en-US" smtClean="0"/>
              <a:t>3/4/15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263D07-5560-B249-820B-C2B8F70162A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890FCF-C074-454C-B1FE-2A7C98E19E6F}" type="datetimeFigureOut">
              <a:rPr lang="en-US" smtClean="0"/>
              <a:t>3/4/15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263D07-5560-B249-820B-C2B8F70162A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890FCF-C074-454C-B1FE-2A7C98E19E6F}" type="datetimeFigureOut">
              <a:rPr lang="en-US" smtClean="0"/>
              <a:t>3/4/15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263D07-5560-B249-820B-C2B8F70162A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17"/>
          <p:cNvSpPr/>
          <p:nvPr/>
        </p:nvSpPr>
        <p:spPr>
          <a:xfrm rot="5400000">
            <a:off x="433389" y="-433387"/>
            <a:ext cx="6858000" cy="7724778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784930" y="1576103"/>
            <a:ext cx="521208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9552" y="2618912"/>
            <a:ext cx="380777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297954" y="2253385"/>
            <a:ext cx="5794760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890FCF-C074-454C-B1FE-2A7C98E19E6F}" type="datetimeFigureOut">
              <a:rPr lang="en-US" smtClean="0"/>
              <a:t>3/4/15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3263D07-5560-B249-820B-C2B8F70162A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028825" y="0"/>
            <a:ext cx="7115175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0" y="5048250"/>
            <a:ext cx="3571875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671197" y="1717501"/>
            <a:ext cx="54864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143479" y="2180529"/>
            <a:ext cx="6096545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890FCF-C074-454C-B1FE-2A7C98E19E6F}" type="datetimeFigureOut">
              <a:rPr lang="en-US" smtClean="0"/>
              <a:t>3/4/15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263D07-5560-B249-820B-C2B8F70162A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890FCF-C074-454C-B1FE-2A7C98E19E6F}" type="datetimeFigureOut">
              <a:rPr lang="en-US" smtClean="0"/>
              <a:t>3/4/15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263D07-5560-B249-820B-C2B8F70162A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46783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46783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890FCF-C074-454C-B1FE-2A7C98E19E6F}" type="datetimeFigureOut">
              <a:rPr lang="en-US" smtClean="0"/>
              <a:t>3/4/15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263D07-5560-B249-820B-C2B8F70162A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2382" y="5050633"/>
            <a:ext cx="3574257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5051292"/>
            <a:ext cx="9146380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752094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100628"/>
            <a:ext cx="752094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01168" y="5870448"/>
            <a:ext cx="2176272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7E890FCF-C074-454C-B1FE-2A7C98E19E6F}" type="datetimeFigureOut">
              <a:rPr lang="en-US" smtClean="0"/>
              <a:t>3/4/15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17514" y="6285122"/>
            <a:ext cx="47244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01038" y="6170822"/>
            <a:ext cx="50292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03263D07-5560-B249-820B-C2B8F70162A7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4" Type="http://schemas.openxmlformats.org/officeDocument/2006/relationships/diagramQuickStyle" Target="../diagrams/quickStyle1.xml"/><Relationship Id="rId5" Type="http://schemas.openxmlformats.org/officeDocument/2006/relationships/diagramColors" Target="../diagrams/colors1.xml"/><Relationship Id="rId6" Type="http://schemas.microsoft.com/office/2007/relationships/diagramDrawing" Target="../diagrams/drawing1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9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45640" y="222843"/>
            <a:ext cx="7932413" cy="2495844"/>
          </a:xfrm>
        </p:spPr>
        <p:txBody>
          <a:bodyPr/>
          <a:lstStyle/>
          <a:p>
            <a:pPr algn="ctr"/>
            <a:r>
              <a:rPr lang="en-US" sz="5400" dirty="0" smtClean="0"/>
              <a:t>Essential technology infrastructure upgrades</a:t>
            </a:r>
            <a:endParaRPr lang="en-US" sz="5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45640" y="3498639"/>
            <a:ext cx="7932413" cy="2250715"/>
          </a:xfrm>
        </p:spPr>
        <p:txBody>
          <a:bodyPr>
            <a:normAutofit fontScale="55000" lnSpcReduction="20000"/>
          </a:bodyPr>
          <a:lstStyle/>
          <a:p>
            <a:pPr algn="ctr"/>
            <a:r>
              <a:rPr lang="en-US" sz="5100" dirty="0" smtClean="0"/>
              <a:t>Educational Services Division</a:t>
            </a:r>
          </a:p>
          <a:p>
            <a:pPr algn="ctr"/>
            <a:r>
              <a:rPr lang="en-US" sz="5100" dirty="0" smtClean="0"/>
              <a:t>by </a:t>
            </a:r>
          </a:p>
          <a:p>
            <a:pPr algn="ctr"/>
            <a:r>
              <a:rPr lang="en-US" sz="5100" dirty="0" smtClean="0"/>
              <a:t>Rabinder Mangewala and Ryan Choate</a:t>
            </a:r>
          </a:p>
          <a:p>
            <a:pPr algn="ctr"/>
            <a:r>
              <a:rPr lang="en-US" sz="5100" dirty="0" smtClean="0"/>
              <a:t>March 2015</a:t>
            </a:r>
          </a:p>
          <a:p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320298453"/>
      </p:ext>
    </p:extLst>
  </p:cSld>
  <p:clrMapOvr>
    <a:masterClrMapping/>
  </p:clrMapOvr>
  <p:transition xmlns:p14="http://schemas.microsoft.com/office/powerpoint/2010/main" spd="slow">
    <p:push dir="u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924413589"/>
              </p:ext>
            </p:extLst>
          </p:nvPr>
        </p:nvGraphicFramePr>
        <p:xfrm>
          <a:off x="275167" y="232832"/>
          <a:ext cx="8699500" cy="6307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Rounded Rectangle 1"/>
          <p:cNvSpPr/>
          <p:nvPr/>
        </p:nvSpPr>
        <p:spPr>
          <a:xfrm>
            <a:off x="96725" y="3810840"/>
            <a:ext cx="1899154" cy="1481994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In Contract</a:t>
            </a:r>
            <a:endParaRPr lang="en-US" sz="2400" dirty="0"/>
          </a:p>
        </p:txBody>
      </p:sp>
      <p:sp>
        <p:nvSpPr>
          <p:cNvPr id="3" name="Rounded Rectangle 2"/>
          <p:cNvSpPr/>
          <p:nvPr/>
        </p:nvSpPr>
        <p:spPr>
          <a:xfrm>
            <a:off x="275167" y="1723951"/>
            <a:ext cx="2567449" cy="1361015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In Contract</a:t>
            </a:r>
            <a:endParaRPr lang="en-US" sz="2400" dirty="0"/>
          </a:p>
        </p:txBody>
      </p:sp>
      <p:sp>
        <p:nvSpPr>
          <p:cNvPr id="4" name="Rounded Rectangle 3"/>
          <p:cNvSpPr/>
          <p:nvPr/>
        </p:nvSpPr>
        <p:spPr>
          <a:xfrm>
            <a:off x="2842616" y="232832"/>
            <a:ext cx="1723714" cy="1619490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Today</a:t>
            </a:r>
            <a:endParaRPr lang="en-US" sz="2400" dirty="0"/>
          </a:p>
        </p:txBody>
      </p:sp>
      <p:sp>
        <p:nvSpPr>
          <p:cNvPr id="5" name="Rounded Rectangle 4"/>
          <p:cNvSpPr/>
          <p:nvPr/>
        </p:nvSpPr>
        <p:spPr>
          <a:xfrm>
            <a:off x="6441247" y="1572727"/>
            <a:ext cx="2472939" cy="1391259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Today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0021084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3368" y="44544"/>
            <a:ext cx="7887840" cy="949667"/>
          </a:xfrm>
        </p:spPr>
        <p:txBody>
          <a:bodyPr/>
          <a:lstStyle/>
          <a:p>
            <a:pPr algn="ctr"/>
            <a:r>
              <a:rPr lang="en-US" sz="3600" dirty="0" smtClean="0"/>
              <a:t>Switches and Internal Fiber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1667" y="1024456"/>
            <a:ext cx="8763000" cy="4665981"/>
          </a:xfrm>
        </p:spPr>
        <p:txBody>
          <a:bodyPr>
            <a:noAutofit/>
          </a:bodyPr>
          <a:lstStyle/>
          <a:p>
            <a:pPr marL="457200" indent="-457200">
              <a:buFont typeface="Arial"/>
              <a:buChar char="•"/>
            </a:pPr>
            <a:r>
              <a:rPr lang="en-US" sz="3200" dirty="0" smtClean="0"/>
              <a:t>SLUSD published </a:t>
            </a:r>
            <a:r>
              <a:rPr lang="en-US" sz="3200" dirty="0"/>
              <a:t>a Request for Proposal to </a:t>
            </a:r>
            <a:r>
              <a:rPr lang="en-US" sz="3200" dirty="0" smtClean="0"/>
              <a:t>replace our switches and internal fiber at all sites </a:t>
            </a:r>
            <a:endParaRPr lang="en-US" sz="3200" dirty="0"/>
          </a:p>
          <a:p>
            <a:pPr marL="457200" indent="-457200">
              <a:buFont typeface="Arial"/>
              <a:buChar char="•"/>
            </a:pPr>
            <a:r>
              <a:rPr lang="en-US" sz="3200" dirty="0" smtClean="0"/>
              <a:t>These upgrades are an essential component of our technology infrastructure upgrades to support 21</a:t>
            </a:r>
            <a:r>
              <a:rPr lang="en-US" sz="3200" baseline="30000" dirty="0" smtClean="0"/>
              <a:t>st</a:t>
            </a:r>
            <a:r>
              <a:rPr lang="en-US" sz="3200" dirty="0" smtClean="0"/>
              <a:t> century teaching and learning</a:t>
            </a:r>
          </a:p>
          <a:p>
            <a:pPr marL="0" indent="0"/>
            <a:endParaRPr lang="en-US" sz="3000" dirty="0" smtClean="0"/>
          </a:p>
        </p:txBody>
      </p:sp>
    </p:spTree>
    <p:extLst>
      <p:ext uri="{BB962C8B-B14F-4D97-AF65-F5344CB8AC3E}">
        <p14:creationId xmlns:p14="http://schemas.microsoft.com/office/powerpoint/2010/main" val="3755301499"/>
      </p:ext>
    </p:extLst>
  </p:cSld>
  <p:clrMapOvr>
    <a:masterClrMapping/>
  </p:clrMapOvr>
  <p:transition xmlns:p14="http://schemas.microsoft.com/office/powerpoint/2010/main" spd="slow">
    <p:pull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3368" y="44544"/>
            <a:ext cx="7887840" cy="949667"/>
          </a:xfrm>
        </p:spPr>
        <p:txBody>
          <a:bodyPr/>
          <a:lstStyle/>
          <a:p>
            <a:pPr algn="ctr"/>
            <a:r>
              <a:rPr lang="en-US" sz="3600" dirty="0" smtClean="0"/>
              <a:t>Internet bandwidth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1667" y="1024456"/>
            <a:ext cx="8763000" cy="4665981"/>
          </a:xfrm>
        </p:spPr>
        <p:txBody>
          <a:bodyPr>
            <a:noAutofit/>
          </a:bodyPr>
          <a:lstStyle/>
          <a:p>
            <a:pPr marL="457200" indent="-457200">
              <a:buFont typeface="Arial"/>
              <a:buChar char="•"/>
            </a:pPr>
            <a:r>
              <a:rPr lang="en-US" sz="3200" dirty="0" smtClean="0"/>
              <a:t>SLUSD also published </a:t>
            </a:r>
            <a:r>
              <a:rPr lang="en-US" sz="3200" dirty="0"/>
              <a:t>a Request for Proposal to </a:t>
            </a:r>
            <a:r>
              <a:rPr lang="en-US" sz="3200" dirty="0" smtClean="0"/>
              <a:t>increase the Internet bandwidth to match the speed of the Fiber Loop </a:t>
            </a:r>
            <a:endParaRPr lang="en-US" sz="3200" dirty="0"/>
          </a:p>
          <a:p>
            <a:pPr marL="457200" indent="-457200">
              <a:buFont typeface="Arial"/>
              <a:buChar char="•"/>
            </a:pPr>
            <a:r>
              <a:rPr lang="en-US" sz="3200" dirty="0" smtClean="0"/>
              <a:t>This is also an essential component of our technology infrastructure upgrade to support 21</a:t>
            </a:r>
            <a:r>
              <a:rPr lang="en-US" sz="3200" baseline="30000" dirty="0" smtClean="0"/>
              <a:t>st</a:t>
            </a:r>
            <a:r>
              <a:rPr lang="en-US" sz="3200" dirty="0" smtClean="0"/>
              <a:t> century teaching and learning</a:t>
            </a:r>
          </a:p>
          <a:p>
            <a:pPr marL="0" indent="0"/>
            <a:endParaRPr lang="en-US" sz="3000" dirty="0" smtClean="0"/>
          </a:p>
        </p:txBody>
      </p:sp>
    </p:spTree>
    <p:extLst>
      <p:ext uri="{BB962C8B-B14F-4D97-AF65-F5344CB8AC3E}">
        <p14:creationId xmlns:p14="http://schemas.microsoft.com/office/powerpoint/2010/main" val="1043350347"/>
      </p:ext>
    </p:extLst>
  </p:cSld>
  <p:clrMapOvr>
    <a:masterClrMapping/>
  </p:clrMapOvr>
  <p:transition xmlns:p14="http://schemas.microsoft.com/office/powerpoint/2010/main" spd="slow">
    <p:pull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7601"/>
            <a:ext cx="7549208" cy="949667"/>
          </a:xfrm>
        </p:spPr>
        <p:txBody>
          <a:bodyPr/>
          <a:lstStyle/>
          <a:p>
            <a:pPr algn="ctr"/>
            <a:r>
              <a:rPr lang="en-US" sz="4400" dirty="0" smtClean="0"/>
              <a:t>Selection Committee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1667" y="784745"/>
            <a:ext cx="8763000" cy="466598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3000" dirty="0" smtClean="0"/>
              <a:t>The Selection Committee consisted of the following:</a:t>
            </a:r>
          </a:p>
          <a:p>
            <a:pPr marL="457200" indent="-457200">
              <a:buFont typeface="Arial"/>
              <a:buChar char="•"/>
            </a:pPr>
            <a:r>
              <a:rPr lang="en-US" sz="3000" dirty="0" smtClean="0"/>
              <a:t>Dr. Rosanna </a:t>
            </a:r>
            <a:r>
              <a:rPr lang="en-US" sz="3000" dirty="0" err="1" smtClean="0"/>
              <a:t>Mucetti</a:t>
            </a:r>
            <a:r>
              <a:rPr lang="en-US" sz="3000" dirty="0" smtClean="0"/>
              <a:t> (Deputy Superintendent)</a:t>
            </a:r>
          </a:p>
          <a:p>
            <a:pPr marL="457200" indent="-457200">
              <a:buFont typeface="Arial"/>
              <a:buChar char="•"/>
            </a:pPr>
            <a:r>
              <a:rPr lang="en-US" sz="3000" dirty="0" smtClean="0"/>
              <a:t>Mark </a:t>
            </a:r>
            <a:r>
              <a:rPr lang="en-US" sz="3000" dirty="0" err="1" smtClean="0"/>
              <a:t>Martinelli</a:t>
            </a:r>
            <a:r>
              <a:rPr lang="en-US" sz="3000" dirty="0" smtClean="0"/>
              <a:t> (Associate Superintendent)</a:t>
            </a:r>
          </a:p>
          <a:p>
            <a:pPr marL="457200" indent="-457200">
              <a:buFont typeface="Arial"/>
              <a:buChar char="•"/>
            </a:pPr>
            <a:r>
              <a:rPr lang="en-US" sz="3000" dirty="0" smtClean="0"/>
              <a:t>Paul </a:t>
            </a:r>
            <a:r>
              <a:rPr lang="en-US" sz="3000" dirty="0" err="1" smtClean="0"/>
              <a:t>Disario</a:t>
            </a:r>
            <a:r>
              <a:rPr lang="en-US" sz="3000" dirty="0" smtClean="0"/>
              <a:t> (Consultant)</a:t>
            </a:r>
          </a:p>
          <a:p>
            <a:pPr marL="457200" indent="-457200">
              <a:buFont typeface="Arial"/>
              <a:buChar char="•"/>
            </a:pPr>
            <a:r>
              <a:rPr lang="en-US" sz="3000" dirty="0" smtClean="0"/>
              <a:t>Rabinder Mangewala (Director Technology, Assessment, Research and Evaluation)</a:t>
            </a:r>
          </a:p>
          <a:p>
            <a:pPr marL="457200" indent="-457200">
              <a:buFont typeface="Arial"/>
              <a:buChar char="•"/>
            </a:pPr>
            <a:r>
              <a:rPr lang="en-US" sz="3000" dirty="0" smtClean="0"/>
              <a:t>Ryan Choate (Chief Technology Officer)</a:t>
            </a:r>
          </a:p>
          <a:p>
            <a:pPr marL="457200" indent="-457200">
              <a:buFont typeface="Arial"/>
              <a:buChar char="•"/>
            </a:pPr>
            <a:r>
              <a:rPr lang="en-US" sz="3000" dirty="0" smtClean="0"/>
              <a:t>Brian </a:t>
            </a:r>
            <a:r>
              <a:rPr lang="en-US" sz="3000" dirty="0" err="1" smtClean="0"/>
              <a:t>Feeley</a:t>
            </a:r>
            <a:r>
              <a:rPr lang="en-US" sz="3000" dirty="0" smtClean="0"/>
              <a:t> (Network Manager)</a:t>
            </a:r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val="921821673"/>
      </p:ext>
    </p:extLst>
  </p:cSld>
  <p:clrMapOvr>
    <a:masterClrMapping/>
  </p:clrMapOvr>
  <p:transition xmlns:p14="http://schemas.microsoft.com/office/powerpoint/2010/main" spd="slow">
    <p:pull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6231" y="173539"/>
            <a:ext cx="6781800" cy="1024522"/>
          </a:xfrm>
        </p:spPr>
        <p:txBody>
          <a:bodyPr/>
          <a:lstStyle/>
          <a:p>
            <a:pPr algn="ctr"/>
            <a:r>
              <a:rPr lang="en-US" sz="5400" dirty="0" smtClean="0"/>
              <a:t>Winning Vendors</a:t>
            </a:r>
            <a:endParaRPr lang="en-US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198061"/>
            <a:ext cx="8509000" cy="4700789"/>
          </a:xfrm>
        </p:spPr>
        <p:txBody>
          <a:bodyPr anchor="t">
            <a:noAutofit/>
          </a:bodyPr>
          <a:lstStyle/>
          <a:p>
            <a:pPr marL="0" indent="0">
              <a:buNone/>
            </a:pPr>
            <a:r>
              <a:rPr lang="en-US" sz="3600" dirty="0" smtClean="0"/>
              <a:t>After multiple meetings and thorough analysis, the following vendors were chosen based on the published matrices: </a:t>
            </a:r>
          </a:p>
          <a:p>
            <a:pPr marL="571500" indent="-571500">
              <a:buFont typeface="Arial"/>
              <a:buChar char="•"/>
            </a:pPr>
            <a:r>
              <a:rPr lang="en-US" sz="3600" b="0" dirty="0" smtClean="0"/>
              <a:t>Lynbrook (Switches)</a:t>
            </a:r>
          </a:p>
          <a:p>
            <a:pPr marL="571500" indent="-571500">
              <a:buFont typeface="Arial"/>
              <a:buChar char="•"/>
            </a:pPr>
            <a:r>
              <a:rPr lang="en-US" sz="3600" b="0" dirty="0" smtClean="0"/>
              <a:t>AMS (Fiber)</a:t>
            </a:r>
          </a:p>
          <a:p>
            <a:pPr marL="571500" indent="-571500">
              <a:buFont typeface="Arial"/>
              <a:buChar char="•"/>
            </a:pPr>
            <a:r>
              <a:rPr lang="en-US" sz="3600" b="0" dirty="0" smtClean="0"/>
              <a:t>AT&amp;T (Internet transportation to the District Office)</a:t>
            </a:r>
          </a:p>
          <a:p>
            <a:pPr marL="571500" indent="-571500">
              <a:buFont typeface="Arial"/>
              <a:buChar char="•"/>
            </a:pPr>
            <a:r>
              <a:rPr lang="en-US" sz="3600" b="0" dirty="0" smtClean="0"/>
              <a:t>ACOE (Internet Bandwidth) 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562673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creen Shot 2015-03-01 at 2.16.22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17823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creen Shot 2015-03-02 at 8.40.48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64265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creen Shot 2015-03-02 at 5.15.06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3837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01964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creen Shot 2015-03-02 at 5.14.18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3951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71002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52795" y="1097280"/>
            <a:ext cx="3670565" cy="1678577"/>
          </a:xfrm>
        </p:spPr>
        <p:txBody>
          <a:bodyPr anchor="t">
            <a:normAutofit/>
          </a:bodyPr>
          <a:lstStyle/>
          <a:p>
            <a:pPr marL="0" indent="0"/>
            <a:r>
              <a:rPr lang="en-US" sz="3200" b="0" u="sng" dirty="0" smtClean="0"/>
              <a:t>Switch Upgrade</a:t>
            </a:r>
          </a:p>
          <a:p>
            <a:pPr marL="745236" lvl="3" indent="-457200"/>
            <a:r>
              <a:rPr lang="en-US" sz="3200" dirty="0" smtClean="0"/>
              <a:t>$891,394.94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016" y="1097280"/>
            <a:ext cx="4208052" cy="1678577"/>
          </a:xfrm>
        </p:spPr>
        <p:txBody>
          <a:bodyPr>
            <a:normAutofit/>
          </a:bodyPr>
          <a:lstStyle/>
          <a:p>
            <a:pPr marL="0" lvl="1" indent="0">
              <a:buNone/>
            </a:pPr>
            <a:r>
              <a:rPr lang="en-US" sz="3200" u="sng" dirty="0"/>
              <a:t>Internal </a:t>
            </a:r>
            <a:r>
              <a:rPr lang="en-US" sz="3200" u="sng" dirty="0" smtClean="0"/>
              <a:t>Fiber Upgrade:</a:t>
            </a:r>
            <a:endParaRPr lang="en-US" sz="3200" u="sng" dirty="0"/>
          </a:p>
          <a:p>
            <a:pPr lvl="2"/>
            <a:r>
              <a:rPr lang="en-US" sz="3200" dirty="0" smtClean="0"/>
              <a:t> $</a:t>
            </a:r>
            <a:r>
              <a:rPr lang="en-US" sz="3200" dirty="0"/>
              <a:t>333,869</a:t>
            </a:r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4800" dirty="0" smtClean="0"/>
              <a:t>Cost of projects</a:t>
            </a:r>
            <a:endParaRPr lang="en-US" sz="4800" dirty="0"/>
          </a:p>
        </p:txBody>
      </p:sp>
      <p:sp>
        <p:nvSpPr>
          <p:cNvPr id="6" name="TextBox 5"/>
          <p:cNvSpPr txBox="1"/>
          <p:nvPr/>
        </p:nvSpPr>
        <p:spPr>
          <a:xfrm>
            <a:off x="352795" y="3447143"/>
            <a:ext cx="8555273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u="sng" dirty="0" smtClean="0"/>
              <a:t>Total Cost for Both Projects:</a:t>
            </a:r>
            <a:r>
              <a:rPr lang="en-US" sz="3200" dirty="0" smtClean="0"/>
              <a:t> $1,225,264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979239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52795" y="1097280"/>
            <a:ext cx="3670565" cy="3712464"/>
          </a:xfrm>
        </p:spPr>
        <p:txBody>
          <a:bodyPr anchor="t">
            <a:normAutofit/>
          </a:bodyPr>
          <a:lstStyle/>
          <a:p>
            <a:pPr marL="0" indent="0"/>
            <a:r>
              <a:rPr lang="en-US" sz="3200" b="0" u="sng" dirty="0" smtClean="0"/>
              <a:t>Switch Upgrade</a:t>
            </a:r>
          </a:p>
          <a:p>
            <a:pPr marL="745236" lvl="3" indent="-457200"/>
            <a:r>
              <a:rPr lang="en-US" sz="3200" dirty="0" smtClean="0"/>
              <a:t>QZAB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016" y="1097280"/>
            <a:ext cx="4208052" cy="3712464"/>
          </a:xfrm>
        </p:spPr>
        <p:txBody>
          <a:bodyPr>
            <a:normAutofit/>
          </a:bodyPr>
          <a:lstStyle/>
          <a:p>
            <a:pPr marL="0" lvl="1" indent="0">
              <a:buNone/>
            </a:pPr>
            <a:r>
              <a:rPr lang="en-US" sz="3200" u="sng" dirty="0"/>
              <a:t>Internal </a:t>
            </a:r>
            <a:r>
              <a:rPr lang="en-US" sz="3200" u="sng" dirty="0" smtClean="0"/>
              <a:t>Fiber Upgrade:</a:t>
            </a:r>
            <a:endParaRPr lang="en-US" sz="3200" u="sng" dirty="0"/>
          </a:p>
          <a:p>
            <a:pPr lvl="2"/>
            <a:r>
              <a:rPr lang="en-US" sz="3200" dirty="0" smtClean="0"/>
              <a:t> QZAB</a:t>
            </a:r>
            <a:endParaRPr lang="en-US" sz="3200" dirty="0"/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4800" dirty="0" smtClean="0"/>
              <a:t>Source of funds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800180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4800" dirty="0" smtClean="0"/>
              <a:t>E-Rate</a:t>
            </a:r>
            <a:endParaRPr lang="en-US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>
            <a:normAutofit/>
          </a:bodyPr>
          <a:lstStyle/>
          <a:p>
            <a:pPr marL="457200" indent="-457200">
              <a:buFont typeface="Arial"/>
              <a:buChar char="•"/>
            </a:pPr>
            <a:r>
              <a:rPr lang="en-US" sz="3200" dirty="0" smtClean="0"/>
              <a:t>Applying for a partial refund via E-rate</a:t>
            </a:r>
          </a:p>
        </p:txBody>
      </p:sp>
    </p:spTree>
    <p:extLst>
      <p:ext uri="{BB962C8B-B14F-4D97-AF65-F5344CB8AC3E}">
        <p14:creationId xmlns:p14="http://schemas.microsoft.com/office/powerpoint/2010/main" val="3526047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Cost of increased bandwidth, firewall, and internet transportation</a:t>
            </a:r>
            <a:endParaRPr lang="en-US" dirty="0"/>
          </a:p>
        </p:txBody>
      </p:sp>
      <p:pic>
        <p:nvPicPr>
          <p:cNvPr id="4" name="Picture 3" descr="Screen Shot 2015-03-02 at 3.10.24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70176"/>
            <a:ext cx="9144000" cy="3893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36150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E-Rate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2960" y="914400"/>
            <a:ext cx="7520940" cy="1534512"/>
          </a:xfrm>
        </p:spPr>
        <p:txBody>
          <a:bodyPr>
            <a:normAutofit/>
          </a:bodyPr>
          <a:lstStyle/>
          <a:p>
            <a:pPr>
              <a:buFont typeface="Arial"/>
              <a:buChar char="•"/>
            </a:pPr>
            <a:r>
              <a:rPr lang="en-US" sz="2400" dirty="0" smtClean="0"/>
              <a:t>Will apply for E-rate Funding via the SPI Method</a:t>
            </a:r>
          </a:p>
          <a:p>
            <a:pPr>
              <a:buFont typeface="Arial"/>
              <a:buChar char="•"/>
            </a:pPr>
            <a:r>
              <a:rPr lang="en-US" sz="2400" dirty="0" smtClean="0"/>
              <a:t>Discount to be received on bill</a:t>
            </a:r>
          </a:p>
          <a:p>
            <a:pPr>
              <a:buFont typeface="Arial"/>
              <a:buChar char="•"/>
            </a:pPr>
            <a:r>
              <a:rPr lang="en-US" sz="2400" dirty="0" smtClean="0"/>
              <a:t>Estimated at 80% discount</a:t>
            </a:r>
            <a:endParaRPr lang="en-US" sz="2400" dirty="0"/>
          </a:p>
        </p:txBody>
      </p:sp>
      <p:pic>
        <p:nvPicPr>
          <p:cNvPr id="4" name="Picture 3" descr="Screen Shot 2015-03-02 at 3.16.23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52264"/>
            <a:ext cx="9143999" cy="2750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08788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b="0" u="sng" dirty="0" smtClean="0"/>
              <a:t>Internet Bandwidth</a:t>
            </a:r>
          </a:p>
          <a:p>
            <a:r>
              <a:rPr lang="en-US" dirty="0" smtClean="0"/>
              <a:t>General Fund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015" y="1097280"/>
            <a:ext cx="4000883" cy="3712464"/>
          </a:xfrm>
        </p:spPr>
        <p:txBody>
          <a:bodyPr/>
          <a:lstStyle/>
          <a:p>
            <a:r>
              <a:rPr lang="en-US" b="0" u="sng" dirty="0" smtClean="0"/>
              <a:t>Internet Transportation</a:t>
            </a:r>
          </a:p>
          <a:p>
            <a:r>
              <a:rPr lang="en-US" dirty="0" smtClean="0"/>
              <a:t>General Fund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Source of funds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72697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QZAB Budg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09933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63077" y="446241"/>
            <a:ext cx="6781800" cy="1113659"/>
          </a:xfrm>
        </p:spPr>
        <p:txBody>
          <a:bodyPr/>
          <a:lstStyle/>
          <a:p>
            <a:pPr algn="ctr"/>
            <a:r>
              <a:rPr lang="en-US" sz="3600" dirty="0" smtClean="0"/>
              <a:t>Questions?</a:t>
            </a:r>
            <a:endParaRPr lang="en-US" sz="3600" dirty="0"/>
          </a:p>
        </p:txBody>
      </p:sp>
      <p:pic>
        <p:nvPicPr>
          <p:cNvPr id="3" name="Picture 2" descr="j0315598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1062" y="1926044"/>
            <a:ext cx="4200591" cy="274243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7633745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Angles">
  <a:themeElements>
    <a:clrScheme name="Angles">
      <a:dk1>
        <a:srgbClr val="000000"/>
      </a:dk1>
      <a:lt1>
        <a:srgbClr val="FFFFFF"/>
      </a:lt1>
      <a:dk2>
        <a:srgbClr val="434342"/>
      </a:dk2>
      <a:lt2>
        <a:srgbClr val="CDD7D9"/>
      </a:lt2>
      <a:accent1>
        <a:srgbClr val="797B7E"/>
      </a:accent1>
      <a:accent2>
        <a:srgbClr val="F96A1B"/>
      </a:accent2>
      <a:accent3>
        <a:srgbClr val="08A1D9"/>
      </a:accent3>
      <a:accent4>
        <a:srgbClr val="7C984A"/>
      </a:accent4>
      <a:accent5>
        <a:srgbClr val="C2AD8D"/>
      </a:accent5>
      <a:accent6>
        <a:srgbClr val="506E94"/>
      </a:accent6>
      <a:hlink>
        <a:srgbClr val="5F5F5F"/>
      </a:hlink>
      <a:folHlink>
        <a:srgbClr val="969696"/>
      </a:folHlink>
    </a:clrScheme>
    <a:fontScheme name="Angle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华文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ngle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3418</TotalTime>
  <Words>315</Words>
  <Application>Microsoft Macintosh PowerPoint</Application>
  <PresentationFormat>On-screen Show (4:3)</PresentationFormat>
  <Paragraphs>60</Paragraphs>
  <Slides>18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Angles</vt:lpstr>
      <vt:lpstr>Essential technology infrastructure upgrades</vt:lpstr>
      <vt:lpstr>PowerPoint Presentation</vt:lpstr>
      <vt:lpstr>Switches and Internal Fiber</vt:lpstr>
      <vt:lpstr>Internet bandwidth</vt:lpstr>
      <vt:lpstr>Selection Committee</vt:lpstr>
      <vt:lpstr>Winning Vendors</vt:lpstr>
      <vt:lpstr>PowerPoint Presentation</vt:lpstr>
      <vt:lpstr>PowerPoint Presentation</vt:lpstr>
      <vt:lpstr>PowerPoint Presentation</vt:lpstr>
      <vt:lpstr>PowerPoint Presentation</vt:lpstr>
      <vt:lpstr>Cost of projects</vt:lpstr>
      <vt:lpstr>Source of funds</vt:lpstr>
      <vt:lpstr>E-Rate</vt:lpstr>
      <vt:lpstr>Cost of increased bandwidth, firewall, and internet transportation</vt:lpstr>
      <vt:lpstr>E-Rate</vt:lpstr>
      <vt:lpstr>Source of funds</vt:lpstr>
      <vt:lpstr>PowerPoint Presentation</vt:lpstr>
      <vt:lpstr>Questions?</vt:lpstr>
    </vt:vector>
  </TitlesOfParts>
  <Company>San Leandro Unified School District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Fiber Loop Connection</dc:title>
  <dc:creator>Rob Mangewala</dc:creator>
  <cp:lastModifiedBy>Rob Mangewala</cp:lastModifiedBy>
  <cp:revision>129</cp:revision>
  <cp:lastPrinted>2015-02-04T19:43:29Z</cp:lastPrinted>
  <dcterms:created xsi:type="dcterms:W3CDTF">2015-01-30T20:57:48Z</dcterms:created>
  <dcterms:modified xsi:type="dcterms:W3CDTF">2015-03-05T05:52:53Z</dcterms:modified>
</cp:coreProperties>
</file>