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1"/>
  </p:sldMasterIdLst>
  <p:notesMasterIdLst>
    <p:notesMasterId r:id="rId23"/>
  </p:notesMasterIdLst>
  <p:sldIdLst>
    <p:sldId id="281" r:id="rId2"/>
    <p:sldId id="280" r:id="rId3"/>
    <p:sldId id="283" r:id="rId4"/>
    <p:sldId id="257" r:id="rId5"/>
    <p:sldId id="260" r:id="rId6"/>
    <p:sldId id="261" r:id="rId7"/>
    <p:sldId id="263" r:id="rId8"/>
    <p:sldId id="264" r:id="rId9"/>
    <p:sldId id="282" r:id="rId10"/>
    <p:sldId id="284" r:id="rId11"/>
    <p:sldId id="265" r:id="rId12"/>
    <p:sldId id="266" r:id="rId13"/>
    <p:sldId id="267" r:id="rId14"/>
    <p:sldId id="278" r:id="rId15"/>
    <p:sldId id="270" r:id="rId16"/>
    <p:sldId id="273" r:id="rId17"/>
    <p:sldId id="277" r:id="rId18"/>
    <p:sldId id="275" r:id="rId19"/>
    <p:sldId id="276" r:id="rId20"/>
    <p:sldId id="279" r:id="rId21"/>
    <p:sldId id="286" r:id="rId22"/>
  </p:sldIdLst>
  <p:sldSz cx="9144000" cy="6858000" type="screen4x3"/>
  <p:notesSz cx="6858000" cy="92964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4E5401BB-C4B4-420E-A748-8B7ECD4B1DCB}">
  <a:tblStyle styleId="{4E5401BB-C4B4-420E-A748-8B7ECD4B1DCB}" styleName="Table_0"/>
  <a:tblStyle styleId="{5A2C610E-3C22-4B94-9F77-EFB08149202B}" styleName="Table_1"/>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735" autoAdjust="0"/>
  </p:normalViewPr>
  <p:slideViewPr>
    <p:cSldViewPr snapToGrid="0" snapToObjects="1">
      <p:cViewPr>
        <p:scale>
          <a:sx n="75" d="100"/>
          <a:sy n="75" d="100"/>
        </p:scale>
        <p:origin x="-2064" y="-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0" y="0"/>
            <a:ext cx="2971799" cy="465137"/>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3" name="Shape 3"/>
          <p:cNvSpPr txBox="1">
            <a:spLocks noGrp="1"/>
          </p:cNvSpPr>
          <p:nvPr>
            <p:ph type="dt" idx="10"/>
          </p:nvPr>
        </p:nvSpPr>
        <p:spPr>
          <a:xfrm>
            <a:off x="3886200" y="0"/>
            <a:ext cx="2971799" cy="465137"/>
          </a:xfrm>
          <a:prstGeom prst="rect">
            <a:avLst/>
          </a:prstGeom>
          <a:noFill/>
          <a:ln>
            <a:noFill/>
          </a:ln>
        </p:spPr>
        <p:txBody>
          <a:bodyPr lIns="91425" tIns="91425" rIns="91425" bIns="91425" anchor="t"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4" name="Shape 4"/>
          <p:cNvSpPr>
            <a:spLocks noGrp="1" noRot="1" noChangeAspect="1"/>
          </p:cNvSpPr>
          <p:nvPr>
            <p:ph type="sldImg" idx="3"/>
          </p:nvPr>
        </p:nvSpPr>
        <p:spPr>
          <a:xfrm>
            <a:off x="1104900" y="696912"/>
            <a:ext cx="4648199"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5" name="Shape 5"/>
          <p:cNvSpPr txBox="1">
            <a:spLocks noGrp="1"/>
          </p:cNvSpPr>
          <p:nvPr>
            <p:ph type="body" idx="1"/>
          </p:nvPr>
        </p:nvSpPr>
        <p:spPr>
          <a:xfrm>
            <a:off x="914400" y="4416425"/>
            <a:ext cx="5029199" cy="4183061"/>
          </a:xfrm>
          <a:prstGeom prst="rect">
            <a:avLst/>
          </a:prstGeom>
          <a:noFill/>
          <a:ln>
            <a:noFill/>
          </a:ln>
        </p:spPr>
        <p:txBody>
          <a:bodyPr lIns="91425" tIns="91425" rIns="91425" bIns="91425"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0" y="8831261"/>
            <a:ext cx="2971799" cy="465137"/>
          </a:xfrm>
          <a:prstGeom prst="rect">
            <a:avLst/>
          </a:prstGeom>
          <a:noFill/>
          <a:ln>
            <a:noFill/>
          </a:ln>
        </p:spPr>
        <p:txBody>
          <a:bodyPr lIns="91425" tIns="91425" rIns="91425" bIns="91425" anchor="b" anchorCtr="0"/>
          <a:lstStyle>
            <a:lvl1pPr marL="0" marR="0" indent="0" algn="l" rtl="0">
              <a:lnSpc>
                <a:spcPct val="100000"/>
              </a:lnSpc>
              <a:spcBef>
                <a:spcPts val="0"/>
              </a:spcBef>
              <a:spcAft>
                <a:spcPts val="0"/>
              </a:spcAft>
              <a:defRPr/>
            </a:lvl1pPr>
            <a:lvl2pPr marL="457200" marR="0" indent="0" algn="l" rtl="0">
              <a:lnSpc>
                <a:spcPct val="100000"/>
              </a:lnSpc>
              <a:spcBef>
                <a:spcPts val="0"/>
              </a:spcBef>
              <a:spcAft>
                <a:spcPts val="0"/>
              </a:spcAft>
              <a:defRPr/>
            </a:lvl2pPr>
            <a:lvl3pPr marL="914400" marR="0" indent="0" algn="l" rtl="0">
              <a:lnSpc>
                <a:spcPct val="100000"/>
              </a:lnSpc>
              <a:spcBef>
                <a:spcPts val="0"/>
              </a:spcBef>
              <a:spcAft>
                <a:spcPts val="0"/>
              </a:spcAft>
              <a:defRPr/>
            </a:lvl3pPr>
            <a:lvl4pPr marL="1371600" marR="0" indent="0" algn="l" rtl="0">
              <a:lnSpc>
                <a:spcPct val="100000"/>
              </a:lnSpc>
              <a:spcBef>
                <a:spcPts val="0"/>
              </a:spcBef>
              <a:spcAft>
                <a:spcPts val="0"/>
              </a:spcAft>
              <a:defRPr/>
            </a:lvl4pPr>
            <a:lvl5pPr marL="1828800" marR="0" indent="0" algn="l" rtl="0">
              <a:lnSpc>
                <a:spcPct val="100000"/>
              </a:lnSpc>
              <a:spcBef>
                <a:spcPts val="0"/>
              </a:spcBef>
              <a:spcAft>
                <a:spcPts val="0"/>
              </a:spcAft>
              <a:defRPr/>
            </a:lvl5pPr>
            <a:lvl6pPr marL="2286000" marR="0" indent="0" algn="l" rtl="0">
              <a:lnSpc>
                <a:spcPct val="100000"/>
              </a:lnSpc>
              <a:spcBef>
                <a:spcPts val="0"/>
              </a:spcBef>
              <a:spcAft>
                <a:spcPts val="0"/>
              </a:spcAft>
              <a:defRPr/>
            </a:lvl6pPr>
            <a:lvl7pPr marL="3200400" marR="0" indent="0" algn="l" rtl="0">
              <a:lnSpc>
                <a:spcPct val="100000"/>
              </a:lnSpc>
              <a:spcBef>
                <a:spcPts val="0"/>
              </a:spcBef>
              <a:spcAft>
                <a:spcPts val="0"/>
              </a:spcAft>
              <a:defRPr/>
            </a:lvl7pPr>
            <a:lvl8pPr marL="4572000" marR="0" indent="0" algn="l" rtl="0">
              <a:lnSpc>
                <a:spcPct val="100000"/>
              </a:lnSpc>
              <a:spcBef>
                <a:spcPts val="0"/>
              </a:spcBef>
              <a:spcAft>
                <a:spcPts val="0"/>
              </a:spcAft>
              <a:defRPr/>
            </a:lvl8pPr>
            <a:lvl9pPr marL="6400800" marR="0" indent="0" algn="l" rtl="0">
              <a:lnSpc>
                <a:spcPct val="100000"/>
              </a:lnSpc>
              <a:spcBef>
                <a:spcPts val="0"/>
              </a:spcBef>
              <a:spcAft>
                <a:spcPts val="0"/>
              </a:spcAft>
              <a:defRPr/>
            </a:lvl9pPr>
          </a:lstStyle>
          <a:p>
            <a:endParaRPr/>
          </a:p>
        </p:txBody>
      </p:sp>
      <p:sp>
        <p:nvSpPr>
          <p:cNvPr id="7" name="Shape 7"/>
          <p:cNvSpPr txBox="1">
            <a:spLocks noGrp="1"/>
          </p:cNvSpPr>
          <p:nvPr>
            <p:ph type="sldNum" idx="12"/>
          </p:nvPr>
        </p:nvSpPr>
        <p:spPr>
          <a:xfrm>
            <a:off x="3886200" y="8831261"/>
            <a:ext cx="2971799" cy="465137"/>
          </a:xfrm>
          <a:prstGeom prst="rect">
            <a:avLst/>
          </a:prstGeom>
          <a:noFill/>
          <a:ln>
            <a:noFill/>
          </a:ln>
        </p:spPr>
        <p:txBody>
          <a:bodyPr lIns="93175" tIns="46575" rIns="93175" bIns="46575" anchor="b" anchorCtr="0">
            <a:noAutofit/>
          </a:bodyPr>
          <a:lstStyle>
            <a:lvl1pPr marL="0" marR="0" indent="0" algn="r" rtl="0">
              <a:lnSpc>
                <a:spcPct val="100000"/>
              </a:lnSpc>
              <a:spcBef>
                <a:spcPts val="0"/>
              </a:spcBef>
              <a:spcAft>
                <a:spcPts val="0"/>
              </a:spcAft>
              <a:buNone/>
              <a:defRPr sz="1200" b="0" i="0" u="none" strike="noStrike" cap="none" baseline="0">
                <a:solidFill>
                  <a:srgbClr val="000000"/>
                </a:solidFill>
                <a:latin typeface="Times New Roman"/>
                <a:ea typeface="Times New Roman"/>
                <a:cs typeface="Times New Roman"/>
                <a:sym typeface="Times New Roman"/>
              </a:defRPr>
            </a:lvl1pPr>
          </a:lstStyle>
          <a:p>
            <a:pPr marL="0" lvl="0" indent="0">
              <a:spcBef>
                <a:spcPts val="0"/>
              </a:spcBef>
              <a:buClr>
                <a:srgbClr val="000000"/>
              </a:buClr>
              <a:buSzPct val="25000"/>
              <a:buFont typeface="Times New Roman"/>
              <a:buNone/>
            </a:pPr>
            <a:fld id="{00000000-1234-1234-1234-123412341234}" type="slidenum">
              <a:rPr lang="en-US"/>
              <a:t>‹#›</a:t>
            </a:fld>
            <a:endParaRPr lang="en-US"/>
          </a:p>
        </p:txBody>
      </p:sp>
    </p:spTree>
    <p:extLst>
      <p:ext uri="{BB962C8B-B14F-4D97-AF65-F5344CB8AC3E}">
        <p14:creationId xmlns:p14="http://schemas.microsoft.com/office/powerpoint/2010/main" val="3765468848"/>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lvl="0" indent="0">
              <a:spcBef>
                <a:spcPts val="0"/>
              </a:spcBef>
              <a:buClr>
                <a:srgbClr val="000000"/>
              </a:buClr>
              <a:buSzPct val="25000"/>
              <a:buFont typeface="Times New Roman"/>
              <a:buNone/>
            </a:pPr>
            <a:fld id="{00000000-1234-1234-1234-123412341234}" type="slidenum">
              <a:rPr lang="en-US" smtClean="0"/>
              <a:t>1</a:t>
            </a:fld>
            <a:endParaRPr lang="en-US"/>
          </a:p>
        </p:txBody>
      </p:sp>
    </p:spTree>
    <p:extLst>
      <p:ext uri="{BB962C8B-B14F-4D97-AF65-F5344CB8AC3E}">
        <p14:creationId xmlns:p14="http://schemas.microsoft.com/office/powerpoint/2010/main" val="1183061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sz="1600" kern="1200" dirty="0" smtClean="0">
                <a:solidFill>
                  <a:schemeClr val="tx1"/>
                </a:solidFill>
                <a:effectLst/>
                <a:latin typeface="+mn-lt"/>
                <a:ea typeface="+mn-ea"/>
                <a:cs typeface="+mn-cs"/>
              </a:rPr>
              <a:t>Governor Brown signed AB 484 in October 2013,</a:t>
            </a:r>
            <a:r>
              <a:rPr lang="en-US" sz="1600" kern="1200" baseline="0" dirty="0" smtClean="0">
                <a:solidFill>
                  <a:schemeClr val="tx1"/>
                </a:solidFill>
                <a:effectLst/>
                <a:latin typeface="+mn-lt"/>
                <a:ea typeface="+mn-ea"/>
                <a:cs typeface="+mn-cs"/>
              </a:rPr>
              <a:t> which created </a:t>
            </a:r>
            <a:r>
              <a:rPr lang="en-US" sz="1600" kern="1200" dirty="0" smtClean="0">
                <a:solidFill>
                  <a:schemeClr val="tx1"/>
                </a:solidFill>
                <a:effectLst/>
                <a:latin typeface="+mn-lt"/>
                <a:ea typeface="+mn-ea"/>
                <a:cs typeface="+mn-cs"/>
              </a:rPr>
              <a:t>California Assessment of Student Performance and Progress (CAASPP)</a:t>
            </a:r>
          </a:p>
          <a:p>
            <a:endParaRPr lang="en-US" dirty="0"/>
          </a:p>
        </p:txBody>
      </p:sp>
      <p:sp>
        <p:nvSpPr>
          <p:cNvPr id="4" name="Slide Number Placeholder 3"/>
          <p:cNvSpPr>
            <a:spLocks noGrp="1"/>
          </p:cNvSpPr>
          <p:nvPr>
            <p:ph type="sldNum" idx="10"/>
          </p:nvPr>
        </p:nvSpPr>
        <p:spPr/>
        <p:txBody>
          <a:bodyPr/>
          <a:lstStyle/>
          <a:p>
            <a:pPr marL="0" lvl="0" indent="0">
              <a:spcBef>
                <a:spcPts val="0"/>
              </a:spcBef>
              <a:buClr>
                <a:srgbClr val="000000"/>
              </a:buClr>
              <a:buSzPct val="25000"/>
              <a:buFont typeface="Times New Roman"/>
              <a:buNone/>
            </a:pPr>
            <a:fld id="{00000000-1234-1234-1234-123412341234}" type="slidenum">
              <a:rPr lang="en-US" smtClean="0"/>
              <a:t>2</a:t>
            </a:fld>
            <a:endParaRPr lang="en-US"/>
          </a:p>
        </p:txBody>
      </p:sp>
    </p:spTree>
    <p:extLst>
      <p:ext uri="{BB962C8B-B14F-4D97-AF65-F5344CB8AC3E}">
        <p14:creationId xmlns:p14="http://schemas.microsoft.com/office/powerpoint/2010/main" val="2696389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assessments that comprise the 2015 CAASPP administration are a mix of online and paper-pencil assessments. The online component contains the Smarter Balanced English language arts/literacy (ELA) and mathematics tests. The paper-pencil component includes CST/CMA/CAPA science tests and the optional STS for RLA.</a:t>
            </a:r>
          </a:p>
          <a:p>
            <a:endParaRPr lang="en-US" dirty="0"/>
          </a:p>
        </p:txBody>
      </p:sp>
      <p:sp>
        <p:nvSpPr>
          <p:cNvPr id="4" name="Slide Number Placeholder 3"/>
          <p:cNvSpPr>
            <a:spLocks noGrp="1"/>
          </p:cNvSpPr>
          <p:nvPr>
            <p:ph type="sldNum" idx="10"/>
          </p:nvPr>
        </p:nvSpPr>
        <p:spPr/>
        <p:txBody>
          <a:bodyPr/>
          <a:lstStyle/>
          <a:p>
            <a:pPr marL="0" lvl="0" indent="0">
              <a:spcBef>
                <a:spcPts val="0"/>
              </a:spcBef>
              <a:buClr>
                <a:srgbClr val="000000"/>
              </a:buClr>
              <a:buSzPct val="25000"/>
              <a:buFont typeface="Times New Roman"/>
              <a:buNone/>
            </a:pPr>
            <a:fld id="{00000000-1234-1234-1234-123412341234}" type="slidenum">
              <a:rPr lang="en-US" smtClean="0"/>
              <a:t>3</a:t>
            </a:fld>
            <a:endParaRPr lang="en-US"/>
          </a:p>
        </p:txBody>
      </p:sp>
    </p:spTree>
    <p:extLst>
      <p:ext uri="{BB962C8B-B14F-4D97-AF65-F5344CB8AC3E}">
        <p14:creationId xmlns:p14="http://schemas.microsoft.com/office/powerpoint/2010/main" val="1183061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54" name="Shape 54"/>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a:spcBef>
                <a:spcPts val="0"/>
              </a:spcBef>
              <a:buNone/>
            </a:pPr>
            <a:endParaRPr lang="en-US" dirty="0"/>
          </a:p>
        </p:txBody>
      </p:sp>
      <p:sp>
        <p:nvSpPr>
          <p:cNvPr id="55" name="Shape 55"/>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4</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Shape 74"/>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75" name="Shape 75"/>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a:spcBef>
                <a:spcPts val="0"/>
              </a:spcBef>
              <a:buNone/>
            </a:pPr>
            <a:r>
              <a:rPr lang="en-US"/>
              <a:t>Four tests: split into multiple sessions. </a:t>
            </a:r>
          </a:p>
        </p:txBody>
      </p:sp>
      <p:sp>
        <p:nvSpPr>
          <p:cNvPr id="76" name="Shape 76"/>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5</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82" name="Shape 82"/>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a:spcBef>
                <a:spcPts val="0"/>
              </a:spcBef>
              <a:buNone/>
            </a:pPr>
            <a:r>
              <a:rPr lang="en-US" sz="2400">
                <a:solidFill>
                  <a:schemeClr val="dk1"/>
                </a:solidFill>
              </a:rPr>
              <a:t>The computer adaptive portion of the online test includes a wide variety of item types. As students progress throughout a CAT, the computer program adjusts the difficulty of questions throughout the assessment based on their responses. For example, a student who answers a question correctly will receive a more challenging item, while an incorrect answer generates an easier question.</a:t>
            </a:r>
          </a:p>
        </p:txBody>
      </p:sp>
      <p:sp>
        <p:nvSpPr>
          <p:cNvPr id="83" name="Shape 83"/>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6</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96" name="Shape 96"/>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marL="457200" lvl="0" indent="-444500" rtl="0">
              <a:spcBef>
                <a:spcPts val="0"/>
              </a:spcBef>
              <a:buClr>
                <a:schemeClr val="dk1"/>
              </a:buClr>
              <a:buSzPct val="100000"/>
              <a:buFont typeface="Arial"/>
              <a:buChar char="•"/>
            </a:pPr>
            <a:r>
              <a:rPr lang="en-US" sz="2000">
                <a:solidFill>
                  <a:schemeClr val="dk1"/>
                </a:solidFill>
              </a:rPr>
              <a:t>The Early Assessment Program (EAP) will be using the grade 11 Smarter Balanced summative assessments in English language arts/literacy (ELA) and mathematics </a:t>
            </a:r>
            <a:r>
              <a:rPr lang="en-US" sz="2000" b="1">
                <a:solidFill>
                  <a:schemeClr val="dk1"/>
                </a:solidFill>
              </a:rPr>
              <a:t>in place of</a:t>
            </a:r>
            <a:r>
              <a:rPr lang="en-US" sz="2000">
                <a:solidFill>
                  <a:schemeClr val="dk1"/>
                </a:solidFill>
              </a:rPr>
              <a:t> the grade 11 CSTs in ELA and/or mathematics, additional 15 test questions and the ELA essay</a:t>
            </a:r>
          </a:p>
          <a:p>
            <a:pPr marL="457200" lvl="0" indent="-444500" rtl="0">
              <a:spcBef>
                <a:spcPts val="400"/>
              </a:spcBef>
              <a:buClr>
                <a:schemeClr val="dk1"/>
              </a:buClr>
              <a:buSzPct val="100000"/>
              <a:buFont typeface="Arial"/>
              <a:buChar char="•"/>
            </a:pPr>
            <a:r>
              <a:rPr lang="en-US" sz="2000">
                <a:solidFill>
                  <a:schemeClr val="dk1"/>
                </a:solidFill>
              </a:rPr>
              <a:t>Grade 11 students taking the Smarter Balanced summative assessments may choose to release their test results to the California State University (CSU) and participating California Community Colleges (CCC) at the end of the computer adaptive tests</a:t>
            </a:r>
          </a:p>
          <a:p>
            <a:pPr marL="457200" lvl="0" indent="-444500">
              <a:spcBef>
                <a:spcPts val="400"/>
              </a:spcBef>
              <a:spcAft>
                <a:spcPts val="200"/>
              </a:spcAft>
              <a:buClr>
                <a:schemeClr val="dk1"/>
              </a:buClr>
              <a:buSzPct val="100000"/>
              <a:buFont typeface="Arial"/>
              <a:buChar char="•"/>
            </a:pPr>
            <a:r>
              <a:rPr lang="en-US" sz="2000">
                <a:solidFill>
                  <a:schemeClr val="dk1"/>
                </a:solidFill>
              </a:rPr>
              <a:t>Students who do not authorize the release of their test results at the time of testing may need to provide a copy of the score report upon request of the campus.</a:t>
            </a:r>
          </a:p>
        </p:txBody>
      </p:sp>
      <p:sp>
        <p:nvSpPr>
          <p:cNvPr id="97" name="Shape 97"/>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7</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03" name="Shape 103"/>
          <p:cNvSpPr txBox="1">
            <a:spLocks noGrp="1"/>
          </p:cNvSpPr>
          <p:nvPr>
            <p:ph type="body" idx="1"/>
          </p:nvPr>
        </p:nvSpPr>
        <p:spPr>
          <a:xfrm>
            <a:off x="914400" y="4416425"/>
            <a:ext cx="5029199" cy="4183200"/>
          </a:xfrm>
          <a:prstGeom prst="rect">
            <a:avLst/>
          </a:prstGeom>
        </p:spPr>
        <p:txBody>
          <a:bodyPr lIns="91425" tIns="91425" rIns="91425" bIns="91425" anchor="ctr" anchorCtr="0">
            <a:noAutofit/>
          </a:bodyPr>
          <a:lstStyle/>
          <a:p>
            <a:pPr>
              <a:spcBef>
                <a:spcPts val="0"/>
              </a:spcBef>
              <a:buNone/>
            </a:pPr>
            <a:endParaRPr dirty="0"/>
          </a:p>
        </p:txBody>
      </p:sp>
      <p:sp>
        <p:nvSpPr>
          <p:cNvPr id="104" name="Shape 104"/>
          <p:cNvSpPr txBox="1">
            <a:spLocks noGrp="1"/>
          </p:cNvSpPr>
          <p:nvPr>
            <p:ph type="sldNum" idx="12"/>
          </p:nvPr>
        </p:nvSpPr>
        <p:spPr>
          <a:xfrm>
            <a:off x="3886200" y="8831261"/>
            <a:ext cx="2971799" cy="465000"/>
          </a:xfrm>
          <a:prstGeom prst="rect">
            <a:avLst/>
          </a:prstGeom>
        </p:spPr>
        <p:txBody>
          <a:bodyPr lIns="93175" tIns="46575" rIns="93175" bIns="46575" anchor="b" anchorCtr="0">
            <a:noAutofit/>
          </a:bodyPr>
          <a:lstStyle/>
          <a:p>
            <a:pPr lvl="0">
              <a:spcBef>
                <a:spcPts val="0"/>
              </a:spcBef>
              <a:buClr>
                <a:srgbClr val="000000"/>
              </a:buClr>
              <a:buSzPct val="25000"/>
              <a:buFont typeface="Times New Roman"/>
              <a:buNone/>
            </a:pPr>
            <a:fld id="{00000000-1234-1234-1234-123412341234}"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All</a:t>
            </a:r>
            <a:r>
              <a:rPr lang="en-US" baseline="0" dirty="0" smtClean="0"/>
              <a:t> administrators, testing coordinators and teachers are being trained; we are providing administrators with all training materials to ensure consistency.</a:t>
            </a:r>
            <a:endParaRPr lang="en-US" dirty="0" smtClean="0"/>
          </a:p>
          <a:p>
            <a:endParaRPr lang="en-US" dirty="0"/>
          </a:p>
        </p:txBody>
      </p:sp>
      <p:sp>
        <p:nvSpPr>
          <p:cNvPr id="4" name="Slide Number Placeholder 3"/>
          <p:cNvSpPr>
            <a:spLocks noGrp="1"/>
          </p:cNvSpPr>
          <p:nvPr>
            <p:ph type="sldNum" idx="10"/>
          </p:nvPr>
        </p:nvSpPr>
        <p:spPr/>
        <p:txBody>
          <a:bodyPr/>
          <a:lstStyle/>
          <a:p>
            <a:pPr marL="0" lvl="0" indent="0">
              <a:spcBef>
                <a:spcPts val="0"/>
              </a:spcBef>
              <a:buClr>
                <a:srgbClr val="000000"/>
              </a:buClr>
              <a:buSzPct val="25000"/>
              <a:buFont typeface="Times New Roman"/>
              <a:buNone/>
            </a:pPr>
            <a:fld id="{00000000-1234-1234-1234-123412341234}" type="slidenum">
              <a:rPr lang="en-US" smtClean="0"/>
              <a:t>9</a:t>
            </a:fld>
            <a:endParaRPr lang="en-US"/>
          </a:p>
        </p:txBody>
      </p:sp>
    </p:spTree>
    <p:extLst>
      <p:ext uri="{BB962C8B-B14F-4D97-AF65-F5344CB8AC3E}">
        <p14:creationId xmlns:p14="http://schemas.microsoft.com/office/powerpoint/2010/main" val="1410907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4900" y="696913"/>
            <a:ext cx="4648200" cy="3486150"/>
          </a:xfrm>
        </p:spPr>
      </p:sp>
      <p:sp>
        <p:nvSpPr>
          <p:cNvPr id="3" name="Notes Placeholder 2"/>
          <p:cNvSpPr>
            <a:spLocks noGrp="1"/>
          </p:cNvSpPr>
          <p:nvPr>
            <p:ph type="body" idx="1"/>
          </p:nvPr>
        </p:nvSpPr>
        <p:spPr/>
        <p:txBody>
          <a:bodyPr/>
          <a:lstStyle/>
          <a:p>
            <a:pPr marL="914400" lvl="1" indent="-457200">
              <a:spcBef>
                <a:spcPts val="400"/>
              </a:spcBef>
              <a:buClr>
                <a:schemeClr val="dk1"/>
              </a:buClr>
              <a:buSzPct val="100000"/>
              <a:buFont typeface="Arial"/>
              <a:buChar char="•"/>
            </a:pPr>
            <a:r>
              <a:rPr lang="en-US" sz="2600" dirty="0" smtClean="0">
                <a:solidFill>
                  <a:schemeClr val="dk1"/>
                </a:solidFill>
                <a:latin typeface="+mn-lt"/>
                <a:ea typeface="Arial"/>
                <a:cs typeface="Arial"/>
                <a:sym typeface="Arial"/>
              </a:rPr>
              <a:t>Practice Tests and Training Tests</a:t>
            </a:r>
          </a:p>
          <a:p>
            <a:pPr marL="914400" lvl="1" indent="-457200">
              <a:spcBef>
                <a:spcPts val="400"/>
              </a:spcBef>
              <a:buClr>
                <a:schemeClr val="dk1"/>
              </a:buClr>
              <a:buSzPct val="100000"/>
              <a:buFont typeface="Arial"/>
              <a:buChar char="•"/>
            </a:pPr>
            <a:r>
              <a:rPr lang="en-US" sz="2600" dirty="0" smtClean="0">
                <a:solidFill>
                  <a:schemeClr val="dk1"/>
                </a:solidFill>
                <a:latin typeface="+mn-lt"/>
                <a:ea typeface="Arial"/>
                <a:cs typeface="Arial"/>
                <a:sym typeface="Arial"/>
              </a:rPr>
              <a:t>Have taken</a:t>
            </a:r>
            <a:r>
              <a:rPr lang="en-US" sz="2600" baseline="0" dirty="0" smtClean="0">
                <a:solidFill>
                  <a:schemeClr val="dk1"/>
                </a:solidFill>
                <a:latin typeface="+mn-lt"/>
                <a:ea typeface="Arial"/>
                <a:cs typeface="Arial"/>
                <a:sym typeface="Arial"/>
              </a:rPr>
              <a:t> interim assessments online</a:t>
            </a:r>
            <a:endParaRPr lang="en-US" sz="2600" dirty="0" smtClean="0">
              <a:solidFill>
                <a:schemeClr val="dk1"/>
              </a:solidFill>
              <a:latin typeface="+mn-lt"/>
              <a:ea typeface="Arial"/>
              <a:cs typeface="Arial"/>
              <a:sym typeface="Arial"/>
            </a:endParaRPr>
          </a:p>
          <a:p>
            <a:endParaRPr lang="en-US" dirty="0"/>
          </a:p>
        </p:txBody>
      </p:sp>
      <p:sp>
        <p:nvSpPr>
          <p:cNvPr id="4" name="Slide Number Placeholder 3"/>
          <p:cNvSpPr>
            <a:spLocks noGrp="1"/>
          </p:cNvSpPr>
          <p:nvPr>
            <p:ph type="sldNum" idx="10"/>
          </p:nvPr>
        </p:nvSpPr>
        <p:spPr/>
        <p:txBody>
          <a:bodyPr/>
          <a:lstStyle/>
          <a:p>
            <a:pPr marL="0" lvl="0" indent="0">
              <a:spcBef>
                <a:spcPts val="0"/>
              </a:spcBef>
              <a:buClr>
                <a:srgbClr val="000000"/>
              </a:buClr>
              <a:buSzPct val="25000"/>
              <a:buFont typeface="Times New Roman"/>
              <a:buNone/>
            </a:pPr>
            <a:fld id="{00000000-1234-1234-1234-123412341234}" type="slidenum">
              <a:rPr lang="en-US" smtClean="0"/>
              <a:t>10</a:t>
            </a:fld>
            <a:endParaRPr lang="en-US"/>
          </a:p>
        </p:txBody>
      </p:sp>
    </p:spTree>
    <p:extLst>
      <p:ext uri="{BB962C8B-B14F-4D97-AF65-F5344CB8AC3E}">
        <p14:creationId xmlns:p14="http://schemas.microsoft.com/office/powerpoint/2010/main" val="2673249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10" name="Shape 110"/>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marL="171450" lvl="0" indent="-171450">
              <a:spcBef>
                <a:spcPts val="0"/>
              </a:spcBef>
              <a:buFont typeface="Arial"/>
              <a:buChar char="•"/>
            </a:pPr>
            <a:r>
              <a:rPr lang="en-US" dirty="0" smtClean="0"/>
              <a:t>Chromebook</a:t>
            </a:r>
            <a:r>
              <a:rPr lang="en-US" baseline="0" dirty="0" smtClean="0"/>
              <a:t> is the primary device</a:t>
            </a:r>
          </a:p>
          <a:p>
            <a:pPr marL="171450" lvl="0" indent="-171450">
              <a:spcBef>
                <a:spcPts val="0"/>
              </a:spcBef>
              <a:buFont typeface="Arial"/>
              <a:buChar char="•"/>
            </a:pPr>
            <a:r>
              <a:rPr lang="en-US" baseline="0" dirty="0" smtClean="0"/>
              <a:t>Some labs will be used at secondary</a:t>
            </a:r>
            <a:endParaRPr dirty="0"/>
          </a:p>
        </p:txBody>
      </p:sp>
      <p:sp>
        <p:nvSpPr>
          <p:cNvPr id="111" name="Shape 111"/>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11</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17" name="Shape 117"/>
          <p:cNvSpPr txBox="1">
            <a:spLocks noGrp="1"/>
          </p:cNvSpPr>
          <p:nvPr>
            <p:ph type="body" idx="1"/>
          </p:nvPr>
        </p:nvSpPr>
        <p:spPr>
          <a:xfrm>
            <a:off x="914400" y="4416425"/>
            <a:ext cx="5029199" cy="4183200"/>
          </a:xfrm>
          <a:prstGeom prst="rect">
            <a:avLst/>
          </a:prstGeom>
          <a:noFill/>
          <a:ln>
            <a:noFill/>
          </a:ln>
        </p:spPr>
        <p:txBody>
          <a:bodyPr lIns="93175" tIns="46575" rIns="93175" bIns="46575" anchor="t" anchorCtr="0">
            <a:noAutofit/>
          </a:bodyPr>
          <a:lstStyle/>
          <a:p>
            <a:pPr marL="171450" indent="-171450">
              <a:spcBef>
                <a:spcPts val="0"/>
              </a:spcBef>
              <a:buFont typeface="Arial"/>
              <a:buChar char="•"/>
            </a:pPr>
            <a:r>
              <a:rPr lang="en-US" dirty="0" smtClean="0"/>
              <a:t>Made improvements, but</a:t>
            </a:r>
            <a:r>
              <a:rPr lang="en-US" baseline="0" dirty="0" smtClean="0"/>
              <a:t> need to make significant additional improvements to support online assessments and 21</a:t>
            </a:r>
            <a:r>
              <a:rPr lang="en-US" baseline="30000" dirty="0" smtClean="0"/>
              <a:t>st</a:t>
            </a:r>
            <a:r>
              <a:rPr lang="en-US" baseline="0" dirty="0" smtClean="0"/>
              <a:t> Century Teaching and Learning</a:t>
            </a:r>
          </a:p>
          <a:p>
            <a:pPr marL="171450" indent="-171450">
              <a:spcBef>
                <a:spcPts val="0"/>
              </a:spcBef>
              <a:buFont typeface="Arial"/>
              <a:buChar char="•"/>
            </a:pPr>
            <a:r>
              <a:rPr lang="en-US" baseline="0" dirty="0" smtClean="0"/>
              <a:t>Need to limit access to the internet during 8-12 am to testing only during testing window at each site and potentially the entire district</a:t>
            </a:r>
          </a:p>
          <a:p>
            <a:pPr marL="171450" indent="-171450">
              <a:spcBef>
                <a:spcPts val="0"/>
              </a:spcBef>
              <a:buFont typeface="Arial"/>
              <a:buChar char="•"/>
            </a:pPr>
            <a:r>
              <a:rPr lang="en-US" baseline="0" dirty="0" smtClean="0"/>
              <a:t>May need to reset </a:t>
            </a:r>
            <a:r>
              <a:rPr lang="en-US" baseline="0" dirty="0" err="1" smtClean="0"/>
              <a:t>wifi</a:t>
            </a:r>
            <a:r>
              <a:rPr lang="en-US" baseline="0" dirty="0" smtClean="0"/>
              <a:t> passwords to ensure that student devices are not on the network</a:t>
            </a:r>
          </a:p>
        </p:txBody>
      </p:sp>
      <p:sp>
        <p:nvSpPr>
          <p:cNvPr id="118" name="Shape 118"/>
          <p:cNvSpPr txBox="1"/>
          <p:nvPr/>
        </p:nvSpPr>
        <p:spPr>
          <a:xfrm>
            <a:off x="3886200" y="8831261"/>
            <a:ext cx="2971799" cy="465000"/>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12</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24" name="Shape 124"/>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marL="171450" indent="-171450">
              <a:spcBef>
                <a:spcPts val="0"/>
              </a:spcBef>
              <a:buFont typeface="Arial"/>
              <a:buChar char="•"/>
            </a:pPr>
            <a:r>
              <a:rPr lang="en-US" dirty="0" smtClean="0"/>
              <a:t>Monroe</a:t>
            </a:r>
            <a:r>
              <a:rPr lang="en-US" baseline="0" dirty="0" smtClean="0"/>
              <a:t> has offered to test first</a:t>
            </a:r>
          </a:p>
          <a:p>
            <a:pPr marL="171450" indent="-171450">
              <a:spcBef>
                <a:spcPts val="0"/>
              </a:spcBef>
              <a:buFont typeface="Arial"/>
              <a:buChar char="•"/>
            </a:pPr>
            <a:r>
              <a:rPr lang="en-US" baseline="0" dirty="0" smtClean="0"/>
              <a:t>Allow us to work out infrastructure or procedure issues</a:t>
            </a:r>
          </a:p>
          <a:p>
            <a:pPr marL="171450" indent="-171450">
              <a:spcBef>
                <a:spcPts val="0"/>
              </a:spcBef>
              <a:buFont typeface="Arial"/>
              <a:buChar char="•"/>
            </a:pPr>
            <a:r>
              <a:rPr lang="en-US" baseline="0" dirty="0" smtClean="0"/>
              <a:t>Scale Up</a:t>
            </a:r>
            <a:endParaRPr dirty="0"/>
          </a:p>
        </p:txBody>
      </p:sp>
      <p:sp>
        <p:nvSpPr>
          <p:cNvPr id="125" name="Shape 125"/>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13</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06" name="Shape 206"/>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a:spcBef>
                <a:spcPts val="0"/>
              </a:spcBef>
              <a:buNone/>
            </a:pPr>
            <a:r>
              <a:rPr lang="en-US"/>
              <a:t>Illustrative example of the differences between the Practice and Training tests</a:t>
            </a:r>
          </a:p>
        </p:txBody>
      </p:sp>
      <p:sp>
        <p:nvSpPr>
          <p:cNvPr id="207" name="Shape 207"/>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14</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Shape 145"/>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46" name="Shape 146"/>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a:spcBef>
                <a:spcPts val="0"/>
              </a:spcBef>
              <a:buNone/>
            </a:pPr>
            <a:r>
              <a:rPr lang="en-US" dirty="0" smtClean="0"/>
              <a:t>Practice and</a:t>
            </a:r>
            <a:r>
              <a:rPr lang="en-US" baseline="0" dirty="0" smtClean="0"/>
              <a:t> training tests will be taken at school and can also be taken anywhere an internet connection is available</a:t>
            </a:r>
            <a:endParaRPr lang="en-US" dirty="0"/>
          </a:p>
        </p:txBody>
      </p:sp>
      <p:sp>
        <p:nvSpPr>
          <p:cNvPr id="147" name="Shape 147"/>
          <p:cNvSpPr txBox="1"/>
          <p:nvPr/>
        </p:nvSpPr>
        <p:spPr>
          <a:xfrm>
            <a:off x="0" y="8831261"/>
            <a:ext cx="2971799" cy="465137"/>
          </a:xfrm>
          <a:prstGeom prst="rect">
            <a:avLst/>
          </a:prstGeom>
          <a:noFill/>
          <a:ln>
            <a:noFill/>
          </a:ln>
        </p:spPr>
        <p:txBody>
          <a:bodyPr lIns="93175" tIns="46575" rIns="93175" bIns="46575" anchor="b" anchorCtr="0">
            <a:noAutofit/>
          </a:bodyPr>
          <a:lstStyle/>
          <a:p>
            <a:pPr marL="0" marR="0" lvl="0" indent="0" algn="l" rtl="0">
              <a:lnSpc>
                <a:spcPct val="100000"/>
              </a:lnSpc>
              <a:spcBef>
                <a:spcPts val="0"/>
              </a:spcBef>
              <a:spcAft>
                <a:spcPts val="0"/>
              </a:spcAft>
              <a:buNone/>
            </a:pPr>
            <a:endParaRPr sz="2400" b="0" i="0" u="none" strike="noStrike" cap="none" baseline="0">
              <a:solidFill>
                <a:srgbClr val="000000"/>
              </a:solidFill>
              <a:latin typeface="Times New Roman"/>
              <a:ea typeface="Times New Roman"/>
              <a:cs typeface="Times New Roman"/>
              <a:sym typeface="Times New Roman"/>
            </a:endParaRPr>
          </a:p>
        </p:txBody>
      </p:sp>
      <p:sp>
        <p:nvSpPr>
          <p:cNvPr id="148" name="Shape 148"/>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15</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Shape 169"/>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70" name="Shape 170"/>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a:spcBef>
                <a:spcPts val="0"/>
              </a:spcBef>
              <a:buNone/>
            </a:pPr>
            <a:endParaRPr/>
          </a:p>
        </p:txBody>
      </p:sp>
      <p:sp>
        <p:nvSpPr>
          <p:cNvPr id="171" name="Shape 171"/>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16</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Shape 198"/>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199" name="Shape 199"/>
          <p:cNvSpPr txBox="1">
            <a:spLocks noGrp="1"/>
          </p:cNvSpPr>
          <p:nvPr>
            <p:ph type="body" idx="1"/>
          </p:nvPr>
        </p:nvSpPr>
        <p:spPr>
          <a:xfrm>
            <a:off x="914400" y="4416425"/>
            <a:ext cx="5029199" cy="4183200"/>
          </a:xfrm>
          <a:prstGeom prst="rect">
            <a:avLst/>
          </a:prstGeom>
          <a:noFill/>
          <a:ln>
            <a:noFill/>
          </a:ln>
        </p:spPr>
        <p:txBody>
          <a:bodyPr lIns="93175" tIns="46575" rIns="93175" bIns="46575" anchor="t" anchorCtr="0">
            <a:noAutofit/>
          </a:bodyPr>
          <a:lstStyle/>
          <a:p>
            <a:pPr>
              <a:spcBef>
                <a:spcPts val="0"/>
              </a:spcBef>
              <a:buNone/>
            </a:pPr>
            <a:endParaRPr/>
          </a:p>
        </p:txBody>
      </p:sp>
      <p:sp>
        <p:nvSpPr>
          <p:cNvPr id="200" name="Shape 200"/>
          <p:cNvSpPr txBox="1"/>
          <p:nvPr/>
        </p:nvSpPr>
        <p:spPr>
          <a:xfrm>
            <a:off x="3886200" y="8831261"/>
            <a:ext cx="2971799" cy="465000"/>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17</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85" name="Shape 185"/>
          <p:cNvSpPr txBox="1">
            <a:spLocks noGrp="1"/>
          </p:cNvSpPr>
          <p:nvPr>
            <p:ph type="body" idx="1"/>
          </p:nvPr>
        </p:nvSpPr>
        <p:spPr>
          <a:xfrm>
            <a:off x="914400" y="4416425"/>
            <a:ext cx="5029199" cy="4183200"/>
          </a:xfrm>
          <a:prstGeom prst="rect">
            <a:avLst/>
          </a:prstGeom>
        </p:spPr>
        <p:txBody>
          <a:bodyPr lIns="91425" tIns="91425" rIns="91425" bIns="91425" anchor="ctr" anchorCtr="0">
            <a:noAutofit/>
          </a:bodyPr>
          <a:lstStyle/>
          <a:p>
            <a:pPr rtl="0">
              <a:spcBef>
                <a:spcPts val="0"/>
              </a:spcBef>
              <a:buNone/>
            </a:pPr>
            <a:r>
              <a:rPr lang="en-US"/>
              <a:t>These predictors are taking into account the student performance on the Field Test from last year.</a:t>
            </a:r>
          </a:p>
          <a:p>
            <a:pPr rtl="0">
              <a:spcBef>
                <a:spcPts val="0"/>
              </a:spcBef>
              <a:buNone/>
            </a:pPr>
            <a:endParaRPr/>
          </a:p>
          <a:p>
            <a:pPr>
              <a:spcBef>
                <a:spcPts val="0"/>
              </a:spcBef>
              <a:buNone/>
            </a:pPr>
            <a:r>
              <a:rPr lang="en-US"/>
              <a:t>There are 4 levels or bands. Currently the bands have not been provided names.</a:t>
            </a:r>
          </a:p>
        </p:txBody>
      </p:sp>
      <p:sp>
        <p:nvSpPr>
          <p:cNvPr id="186" name="Shape 186"/>
          <p:cNvSpPr txBox="1">
            <a:spLocks noGrp="1"/>
          </p:cNvSpPr>
          <p:nvPr>
            <p:ph type="sldNum" idx="12"/>
          </p:nvPr>
        </p:nvSpPr>
        <p:spPr>
          <a:xfrm>
            <a:off x="3886200" y="8831261"/>
            <a:ext cx="2971799" cy="465000"/>
          </a:xfrm>
          <a:prstGeom prst="rect">
            <a:avLst/>
          </a:prstGeom>
        </p:spPr>
        <p:txBody>
          <a:bodyPr lIns="93175" tIns="46575" rIns="93175" bIns="46575" anchor="b" anchorCtr="0">
            <a:noAutofit/>
          </a:bodyPr>
          <a:lstStyle/>
          <a:p>
            <a:pPr lvl="0">
              <a:spcBef>
                <a:spcPts val="0"/>
              </a:spcBef>
              <a:buClr>
                <a:srgbClr val="000000"/>
              </a:buClr>
              <a:buSzPct val="25000"/>
              <a:buFont typeface="Times New Roman"/>
              <a:buNone/>
            </a:pPr>
            <a:fld id="{00000000-1234-1234-1234-123412341234}"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Shape 191"/>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192" name="Shape 192"/>
          <p:cNvSpPr txBox="1">
            <a:spLocks noGrp="1"/>
          </p:cNvSpPr>
          <p:nvPr>
            <p:ph type="body" idx="1"/>
          </p:nvPr>
        </p:nvSpPr>
        <p:spPr>
          <a:xfrm>
            <a:off x="914400" y="4416425"/>
            <a:ext cx="5029199" cy="4183200"/>
          </a:xfrm>
          <a:prstGeom prst="rect">
            <a:avLst/>
          </a:prstGeom>
        </p:spPr>
        <p:txBody>
          <a:bodyPr lIns="91425" tIns="91425" rIns="91425" bIns="91425" anchor="ctr" anchorCtr="0">
            <a:noAutofit/>
          </a:bodyPr>
          <a:lstStyle/>
          <a:p>
            <a:pPr>
              <a:spcBef>
                <a:spcPts val="0"/>
              </a:spcBef>
              <a:buNone/>
            </a:pPr>
            <a:endParaRPr/>
          </a:p>
        </p:txBody>
      </p:sp>
      <p:sp>
        <p:nvSpPr>
          <p:cNvPr id="193" name="Shape 193"/>
          <p:cNvSpPr txBox="1">
            <a:spLocks noGrp="1"/>
          </p:cNvSpPr>
          <p:nvPr>
            <p:ph type="sldNum" idx="12"/>
          </p:nvPr>
        </p:nvSpPr>
        <p:spPr>
          <a:xfrm>
            <a:off x="3886200" y="8831261"/>
            <a:ext cx="2971799" cy="465000"/>
          </a:xfrm>
          <a:prstGeom prst="rect">
            <a:avLst/>
          </a:prstGeom>
        </p:spPr>
        <p:txBody>
          <a:bodyPr lIns="93175" tIns="46575" rIns="93175" bIns="46575" anchor="b" anchorCtr="0">
            <a:noAutofit/>
          </a:bodyPr>
          <a:lstStyle/>
          <a:p>
            <a:pPr lvl="0">
              <a:spcBef>
                <a:spcPts val="0"/>
              </a:spcBef>
              <a:buClr>
                <a:srgbClr val="000000"/>
              </a:buClr>
              <a:buSzPct val="25000"/>
              <a:buFont typeface="Times New Roman"/>
              <a:buNone/>
            </a:pPr>
            <a:fld id="{00000000-1234-1234-1234-123412341234}"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a:spLocks noGrp="1" noRot="1" noChangeAspect="1"/>
          </p:cNvSpPr>
          <p:nvPr>
            <p:ph type="sldImg" idx="2"/>
          </p:nvPr>
        </p:nvSpPr>
        <p:spPr>
          <a:xfrm>
            <a:off x="11049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213" name="Shape 213"/>
          <p:cNvSpPr txBox="1">
            <a:spLocks noGrp="1"/>
          </p:cNvSpPr>
          <p:nvPr>
            <p:ph type="body" idx="1"/>
          </p:nvPr>
        </p:nvSpPr>
        <p:spPr>
          <a:xfrm>
            <a:off x="914400" y="4416425"/>
            <a:ext cx="5029199" cy="4183061"/>
          </a:xfrm>
          <a:prstGeom prst="rect">
            <a:avLst/>
          </a:prstGeom>
          <a:noFill/>
          <a:ln>
            <a:noFill/>
          </a:ln>
        </p:spPr>
        <p:txBody>
          <a:bodyPr lIns="93175" tIns="46575" rIns="93175" bIns="46575" anchor="t" anchorCtr="0">
            <a:noAutofit/>
          </a:bodyPr>
          <a:lstStyle/>
          <a:p>
            <a:pPr>
              <a:spcBef>
                <a:spcPts val="0"/>
              </a:spcBef>
              <a:buNone/>
            </a:pPr>
            <a:endParaRPr lang="en-US" dirty="0"/>
          </a:p>
        </p:txBody>
      </p:sp>
      <p:sp>
        <p:nvSpPr>
          <p:cNvPr id="214" name="Shape 214"/>
          <p:cNvSpPr txBox="1"/>
          <p:nvPr/>
        </p:nvSpPr>
        <p:spPr>
          <a:xfrm>
            <a:off x="0" y="8831261"/>
            <a:ext cx="2971799" cy="465137"/>
          </a:xfrm>
          <a:prstGeom prst="rect">
            <a:avLst/>
          </a:prstGeom>
          <a:noFill/>
          <a:ln>
            <a:noFill/>
          </a:ln>
        </p:spPr>
        <p:txBody>
          <a:bodyPr lIns="93175" tIns="46575" rIns="93175" bIns="46575" anchor="b" anchorCtr="0">
            <a:noAutofit/>
          </a:bodyPr>
          <a:lstStyle/>
          <a:p>
            <a:pPr marL="0" marR="0" lvl="0" indent="0" algn="l" rtl="0">
              <a:lnSpc>
                <a:spcPct val="100000"/>
              </a:lnSpc>
              <a:spcBef>
                <a:spcPts val="0"/>
              </a:spcBef>
              <a:spcAft>
                <a:spcPts val="0"/>
              </a:spcAft>
              <a:buNone/>
            </a:pPr>
            <a:endParaRPr sz="2400" b="0" i="0" u="none" strike="noStrike" cap="none" baseline="0">
              <a:solidFill>
                <a:srgbClr val="000000"/>
              </a:solidFill>
              <a:latin typeface="Times New Roman"/>
              <a:ea typeface="Times New Roman"/>
              <a:cs typeface="Times New Roman"/>
              <a:sym typeface="Times New Roman"/>
            </a:endParaRPr>
          </a:p>
        </p:txBody>
      </p:sp>
      <p:sp>
        <p:nvSpPr>
          <p:cNvPr id="215" name="Shape 215"/>
          <p:cNvSpPr txBox="1"/>
          <p:nvPr/>
        </p:nvSpPr>
        <p:spPr>
          <a:xfrm>
            <a:off x="3886200" y="8831261"/>
            <a:ext cx="2971799" cy="465137"/>
          </a:xfrm>
          <a:prstGeom prst="rect">
            <a:avLst/>
          </a:prstGeom>
          <a:noFill/>
          <a:ln>
            <a:noFill/>
          </a:ln>
        </p:spPr>
        <p:txBody>
          <a:bodyPr lIns="93175" tIns="46575" rIns="93175" bIns="46575" anchor="b" anchorCtr="0">
            <a:noAutofit/>
          </a:bodyPr>
          <a:lstStyle/>
          <a:p>
            <a:pPr marL="0" marR="0" lvl="0" indent="0" algn="r" rtl="0">
              <a:lnSpc>
                <a:spcPct val="100000"/>
              </a:lnSpc>
              <a:spcBef>
                <a:spcPts val="0"/>
              </a:spcBef>
              <a:spcAft>
                <a:spcPts val="0"/>
              </a:spcAft>
              <a:buClr>
                <a:srgbClr val="000000"/>
              </a:buClr>
              <a:buSzPct val="25000"/>
              <a:buFont typeface="Times New Roman"/>
              <a:buNone/>
            </a:pPr>
            <a:fld id="{00000000-1234-1234-1234-123412341234}" type="slidenum">
              <a:rPr lang="en-US" sz="2400" b="0" i="0" u="none" strike="noStrike" cap="none" baseline="0">
                <a:solidFill>
                  <a:srgbClr val="000000"/>
                </a:solidFill>
                <a:latin typeface="Times New Roman"/>
                <a:ea typeface="Times New Roman"/>
                <a:cs typeface="Times New Roman"/>
                <a:sym typeface="Times New Roman"/>
              </a:rPr>
              <a:t>20</a:t>
            </a:fld>
            <a:endParaRPr lang="en-US" sz="2400" b="0" i="0" u="none" strike="noStrike" cap="none" baseline="0">
              <a:solidFill>
                <a:srgbClr val="000000"/>
              </a:solidFill>
              <a:latin typeface="Times New Roman"/>
              <a:ea typeface="Times New Roman"/>
              <a:cs typeface="Times New Roman"/>
              <a:sym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D0065BE-0657-4A47-90AD-C21C55E16B19}" type="datetime4">
              <a:rPr lang="en-US" smtClean="0"/>
              <a:pPr/>
              <a:t>March 5,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spcBef>
                <a:spcPts val="0"/>
              </a:spcBef>
              <a:buNone/>
            </a:pPr>
            <a:fld id="{00000000-1234-1234-1234-12341234123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buClr>
                <a:srgbClr val="000000"/>
              </a:buClr>
              <a:buSzPct val="25000"/>
              <a:buFont typeface="Times New Roman"/>
              <a:buNone/>
            </a:pPr>
            <a:fld id="{00000000-1234-1234-1234-12341234123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647D2193-4505-4A75-99BB-880C6989A757}" type="datetime4">
              <a:rPr lang="en-US" smtClean="0"/>
              <a:pPr/>
              <a:t>March 5,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3A18F4-33C3-445B-924C-31108C51719C}" type="datetime4">
              <a:rPr lang="en-US" smtClean="0"/>
              <a:pPr/>
              <a:t>March 5,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AF7543A-E259-478F-9E0D-57BA40E442B7}" type="datetime4">
              <a:rPr lang="en-US" smtClean="0"/>
              <a:pPr/>
              <a:t>March 5,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EFB012D-77A1-44B0-BB26-329BA1EE55C9}" type="datetime4">
              <a:rPr lang="en-US" smtClean="0"/>
              <a:pPr/>
              <a:t>March 5, 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7499E-3031-413E-B01E-B94970708CAA}" type="datetime4">
              <a:rPr lang="en-US" smtClean="0"/>
              <a:pPr/>
              <a:t>March 5,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DC7EAB0C-2220-4D0E-A0DD-DB7FA0F742F4}" type="datetime4">
              <a:rPr lang="en-US" smtClean="0"/>
              <a:pPr/>
              <a:t>March 5, 2015</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2754ED01-E2A0-4C1E-8E21-014B99041579}" type="slidenum">
              <a:rPr lang="en-US" smtClean="0"/>
              <a:pPr/>
              <a:t>‹#›</a:t>
            </a:fld>
            <a:endParaRPr lang="en-US" dirty="0"/>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Drag picture to placeholder or click icon to add</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416D63-31BF-4B94-B6C5-E20B2C63F515}" type="datetime4">
              <a:rPr lang="en-US" smtClean="0"/>
              <a:pPr/>
              <a:t>March 5,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6C3AA4-67BE-44F7-809A-3582401494AF}" type="datetime4">
              <a:rPr lang="en-US" smtClean="0"/>
              <a:pPr/>
              <a:t>March 5,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172EEB-1769-4776-AD69-E7C1260563EB}" type="datetime4">
              <a:rPr lang="en-US" smtClean="0"/>
              <a:pPr/>
              <a:t>March 5,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54ED01-E2A0-4C1E-8E21-014B99041579}" type="slidenum">
              <a:rPr lang="en-US" smtClean="0"/>
              <a:pPr/>
              <a:t>‹#›</a:t>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2"/>
        <p:cNvGrpSpPr/>
        <p:nvPr/>
      </p:nvGrpSpPr>
      <p:grpSpPr>
        <a:xfrm>
          <a:off x="0" y="0"/>
          <a:ext cx="0" cy="0"/>
          <a:chOff x="0" y="0"/>
          <a:chExt cx="0" cy="0"/>
        </a:xfrm>
      </p:grpSpPr>
      <p:sp>
        <p:nvSpPr>
          <p:cNvPr id="23" name="Shape 23"/>
          <p:cNvSpPr txBox="1">
            <a:spLocks noGrp="1"/>
          </p:cNvSpPr>
          <p:nvPr>
            <p:ph type="title"/>
          </p:nvPr>
        </p:nvSpPr>
        <p:spPr>
          <a:xfrm>
            <a:off x="457250" y="457004"/>
            <a:ext cx="8229600" cy="1143299"/>
          </a:xfrm>
          <a:prstGeom prst="rect">
            <a:avLst/>
          </a:prstGeom>
        </p:spPr>
        <p:txBody>
          <a:bodyPr lIns="91425" tIns="91425" rIns="91425" bIns="91425" anchor="b" anchorCtr="0"/>
          <a:lstStyle>
            <a:lvl1pPr>
              <a:spcBef>
                <a:spcPts val="0"/>
              </a:spcBef>
              <a:buClr>
                <a:srgbClr val="0082A4"/>
              </a:buClr>
              <a:defRPr>
                <a:solidFill>
                  <a:srgbClr val="0082A4"/>
                </a:solidFill>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4" name="Shape 24"/>
          <p:cNvSpPr txBox="1">
            <a:spLocks noGrp="1"/>
          </p:cNvSpPr>
          <p:nvPr>
            <p:ph type="body" idx="1"/>
          </p:nvPr>
        </p:nvSpPr>
        <p:spPr>
          <a:xfrm>
            <a:off x="457200" y="1600200"/>
            <a:ext cx="3994500" cy="4967700"/>
          </a:xfrm>
          <a:prstGeom prst="rect">
            <a:avLst/>
          </a:prstGeom>
        </p:spPr>
        <p:txBody>
          <a:bodyPr lIns="91425" tIns="91425" rIns="91425" bIns="91425" anchor="t" anchorCtr="0"/>
          <a:lstStyle>
            <a:lvl1pPr>
              <a:spcBef>
                <a:spcPts val="0"/>
              </a:spcBef>
              <a:buClr>
                <a:srgbClr val="56A256"/>
              </a:buClr>
              <a:defRPr>
                <a:solidFill>
                  <a:srgbClr val="56A256"/>
                </a:solidFill>
              </a:defRPr>
            </a:lvl1pPr>
            <a:lvl2pPr>
              <a:spcBef>
                <a:spcPts val="0"/>
              </a:spcBef>
              <a:defRPr/>
            </a:lvl2pPr>
            <a:lvl3pPr>
              <a:spcBef>
                <a:spcPts val="0"/>
              </a:spcBef>
              <a:buClr>
                <a:srgbClr val="0082A4"/>
              </a:buClr>
              <a:defRPr>
                <a:solidFill>
                  <a:srgbClr val="0082A4"/>
                </a:solidFill>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5" name="Shape 25"/>
          <p:cNvSpPr txBox="1">
            <a:spLocks noGrp="1"/>
          </p:cNvSpPr>
          <p:nvPr>
            <p:ph type="body" idx="2"/>
          </p:nvPr>
        </p:nvSpPr>
        <p:spPr>
          <a:xfrm>
            <a:off x="4692273" y="1600200"/>
            <a:ext cx="3994500" cy="4967700"/>
          </a:xfrm>
          <a:prstGeom prst="rect">
            <a:avLst/>
          </a:prstGeom>
        </p:spPr>
        <p:txBody>
          <a:bodyPr lIns="91425" tIns="91425" rIns="91425" bIns="91425" anchor="t" anchorCtr="0"/>
          <a:lstStyle>
            <a:lvl1pPr>
              <a:spcBef>
                <a:spcPts val="0"/>
              </a:spcBef>
              <a:buClr>
                <a:srgbClr val="56A256"/>
              </a:buClr>
              <a:defRPr>
                <a:solidFill>
                  <a:srgbClr val="56A256"/>
                </a:solidFill>
              </a:defRPr>
            </a:lvl1pPr>
            <a:lvl2pPr>
              <a:spcBef>
                <a:spcPts val="0"/>
              </a:spcBef>
              <a:defRPr/>
            </a:lvl2pPr>
            <a:lvl3pPr>
              <a:spcBef>
                <a:spcPts val="0"/>
              </a:spcBef>
              <a:buClr>
                <a:srgbClr val="0082A4"/>
              </a:buClr>
              <a:defRPr>
                <a:solidFill>
                  <a:srgbClr val="0082A4"/>
                </a:solidFill>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457250" y="457004"/>
            <a:ext cx="8229600" cy="1143299"/>
          </a:xfrm>
          <a:prstGeom prst="rect">
            <a:avLst/>
          </a:prstGeom>
        </p:spPr>
        <p:txBody>
          <a:bodyPr lIns="91425" tIns="91425" rIns="91425" bIns="91425" anchor="b" anchorCtr="0"/>
          <a:lstStyle>
            <a:lvl1pPr>
              <a:spcBef>
                <a:spcPts val="0"/>
              </a:spcBef>
              <a:buClr>
                <a:srgbClr val="0082A4"/>
              </a:buClr>
              <a:defRPr>
                <a:solidFill>
                  <a:srgbClr val="0082A4"/>
                </a:solidFill>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1" name="Shape 21"/>
          <p:cNvSpPr txBox="1">
            <a:spLocks noGrp="1"/>
          </p:cNvSpPr>
          <p:nvPr>
            <p:ph type="body" idx="1"/>
          </p:nvPr>
        </p:nvSpPr>
        <p:spPr>
          <a:xfrm>
            <a:off x="457150" y="1600200"/>
            <a:ext cx="8229600" cy="4967700"/>
          </a:xfrm>
          <a:prstGeom prst="rect">
            <a:avLst/>
          </a:prstGeom>
        </p:spPr>
        <p:txBody>
          <a:bodyPr lIns="91425" tIns="91425" rIns="91425" bIns="91425" anchor="t" anchorCtr="0"/>
          <a:lstStyle>
            <a:lvl1pPr>
              <a:spcBef>
                <a:spcPts val="0"/>
              </a:spcBef>
              <a:buClr>
                <a:srgbClr val="56A256"/>
              </a:buClr>
              <a:defRPr>
                <a:solidFill>
                  <a:srgbClr val="56A256"/>
                </a:solidFill>
              </a:defRPr>
            </a:lvl1pPr>
            <a:lvl2pPr>
              <a:spcBef>
                <a:spcPts val="0"/>
              </a:spcBef>
              <a:defRPr/>
            </a:lvl2pPr>
            <a:lvl3pPr>
              <a:spcBef>
                <a:spcPts val="0"/>
              </a:spcBef>
              <a:buClr>
                <a:srgbClr val="0082A4"/>
              </a:buClr>
              <a:defRPr>
                <a:solidFill>
                  <a:srgbClr val="0082A4"/>
                </a:solidFill>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62B1B13E-D5AF-485E-81A1-82A140076526}" type="datetime4">
              <a:rPr lang="en-US" smtClean="0"/>
              <a:pPr/>
              <a:t>March 5, 2015</a:t>
            </a:fld>
            <a:endParaRPr lang="en-US"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2754ED01-E2A0-4C1E-8E21-014B9904157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Lst>
  <p:hf sldNum="0" hdr="0" ftr="0" dt="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50" y="457004"/>
            <a:ext cx="8229600" cy="2184596"/>
          </a:xfrm>
        </p:spPr>
        <p:txBody>
          <a:bodyPr/>
          <a:lstStyle/>
          <a:p>
            <a:pPr lvl="1" algn="ctr" defTabSz="457200" rtl="0">
              <a:defRPr/>
            </a:pPr>
            <a:r>
              <a:rPr lang="en-US" sz="4000" kern="1200" dirty="0" smtClean="0">
                <a:solidFill>
                  <a:schemeClr val="tx1"/>
                </a:solidFill>
              </a:rPr>
              <a:t>California </a:t>
            </a:r>
            <a:r>
              <a:rPr lang="en-US" sz="4000" kern="1200" dirty="0">
                <a:solidFill>
                  <a:schemeClr val="tx1"/>
                </a:solidFill>
              </a:rPr>
              <a:t>Assessment of Student Performance and Progress (CAASPP)</a:t>
            </a:r>
          </a:p>
        </p:txBody>
      </p:sp>
      <p:sp>
        <p:nvSpPr>
          <p:cNvPr id="3" name="TextBox 2"/>
          <p:cNvSpPr txBox="1"/>
          <p:nvPr/>
        </p:nvSpPr>
        <p:spPr>
          <a:xfrm>
            <a:off x="457250" y="3286218"/>
            <a:ext cx="7890883" cy="2277547"/>
          </a:xfrm>
          <a:prstGeom prst="rect">
            <a:avLst/>
          </a:prstGeom>
          <a:noFill/>
        </p:spPr>
        <p:txBody>
          <a:bodyPr wrap="square" rtlCol="0">
            <a:spAutoFit/>
          </a:bodyPr>
          <a:lstStyle/>
          <a:p>
            <a:pPr algn="ctr"/>
            <a:r>
              <a:rPr lang="en-US" sz="3200" dirty="0"/>
              <a:t>Educational Services Division</a:t>
            </a:r>
          </a:p>
          <a:p>
            <a:pPr algn="ctr"/>
            <a:r>
              <a:rPr lang="en-US" sz="3200" dirty="0"/>
              <a:t>by </a:t>
            </a:r>
          </a:p>
          <a:p>
            <a:pPr algn="ctr"/>
            <a:r>
              <a:rPr lang="en-US" sz="3200" dirty="0"/>
              <a:t>Rabinder </a:t>
            </a:r>
            <a:r>
              <a:rPr lang="en-US" sz="3200" dirty="0" smtClean="0"/>
              <a:t>Mangewala</a:t>
            </a:r>
            <a:endParaRPr lang="en-US" sz="3200" dirty="0"/>
          </a:p>
          <a:p>
            <a:pPr algn="ctr"/>
            <a:r>
              <a:rPr lang="en-US" sz="3200" dirty="0"/>
              <a:t>March 2015</a:t>
            </a:r>
          </a:p>
          <a:p>
            <a:endParaRPr lang="en-US" dirty="0"/>
          </a:p>
        </p:txBody>
      </p:sp>
    </p:spTree>
    <p:extLst>
      <p:ext uri="{BB962C8B-B14F-4D97-AF65-F5344CB8AC3E}">
        <p14:creationId xmlns:p14="http://schemas.microsoft.com/office/powerpoint/2010/main" val="3852844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640020"/>
            <a:ext cx="8480986" cy="640200"/>
          </a:xfrm>
        </p:spPr>
        <p:txBody>
          <a:bodyPr/>
          <a:lstStyle/>
          <a:p>
            <a:pPr algn="ctr"/>
            <a:r>
              <a:rPr lang="en-US" sz="4000" dirty="0" smtClean="0"/>
              <a:t>AB 484</a:t>
            </a:r>
            <a:endParaRPr lang="en-US" sz="4000" dirty="0"/>
          </a:p>
        </p:txBody>
      </p:sp>
      <p:sp>
        <p:nvSpPr>
          <p:cNvPr id="3" name="Text Placeholder 2"/>
          <p:cNvSpPr>
            <a:spLocks noGrp="1"/>
          </p:cNvSpPr>
          <p:nvPr>
            <p:ph idx="1"/>
          </p:nvPr>
        </p:nvSpPr>
        <p:spPr/>
        <p:txBody>
          <a:bodyPr/>
          <a:lstStyle/>
          <a:p>
            <a:r>
              <a:rPr lang="en-US" dirty="0" smtClean="0"/>
              <a:t> </a:t>
            </a:r>
            <a:endParaRPr lang="en-US" dirty="0"/>
          </a:p>
        </p:txBody>
      </p:sp>
      <p:sp>
        <p:nvSpPr>
          <p:cNvPr id="5" name="Pentagon 4"/>
          <p:cNvSpPr/>
          <p:nvPr/>
        </p:nvSpPr>
        <p:spPr>
          <a:xfrm>
            <a:off x="457200" y="1600320"/>
            <a:ext cx="3447376" cy="3199649"/>
          </a:xfrm>
          <a:prstGeom prst="homePlat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r>
              <a:rPr lang="en-US" sz="2800" b="1" u="sng" dirty="0" smtClean="0"/>
              <a:t>STAR</a:t>
            </a:r>
          </a:p>
          <a:p>
            <a:pPr lvl="0"/>
            <a:r>
              <a:rPr lang="en-US" sz="2800" b="1" dirty="0" smtClean="0"/>
              <a:t>Standardized </a:t>
            </a:r>
            <a:r>
              <a:rPr lang="en-US" sz="2800" b="1" dirty="0"/>
              <a:t>Testing and </a:t>
            </a:r>
            <a:r>
              <a:rPr lang="en-US" sz="2800" b="1" dirty="0" smtClean="0"/>
              <a:t>Reporting</a:t>
            </a:r>
            <a:endParaRPr lang="en-US" sz="2800" b="1" dirty="0"/>
          </a:p>
        </p:txBody>
      </p:sp>
      <p:sp>
        <p:nvSpPr>
          <p:cNvPr id="7" name="Chevron 6"/>
          <p:cNvSpPr/>
          <p:nvPr/>
        </p:nvSpPr>
        <p:spPr>
          <a:xfrm>
            <a:off x="3273778" y="1600320"/>
            <a:ext cx="5664407" cy="3199649"/>
          </a:xfrm>
          <a:prstGeom prst="chevron">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endParaRPr lang="en-US" sz="2800" b="1" u="sng" dirty="0" smtClean="0"/>
          </a:p>
          <a:p>
            <a:pPr lvl="0"/>
            <a:r>
              <a:rPr lang="en-US" sz="2800" b="1" u="sng" dirty="0" smtClean="0"/>
              <a:t>CAASPP</a:t>
            </a:r>
          </a:p>
          <a:p>
            <a:pPr lvl="0"/>
            <a:r>
              <a:rPr lang="en-US" sz="2800" b="1" dirty="0" smtClean="0"/>
              <a:t>California </a:t>
            </a:r>
            <a:r>
              <a:rPr lang="en-US" sz="2800" b="1" dirty="0"/>
              <a:t>Assessment of Student Performance and </a:t>
            </a:r>
            <a:r>
              <a:rPr lang="en-US" sz="2800" b="1" dirty="0" smtClean="0"/>
              <a:t>Progress</a:t>
            </a:r>
            <a:endParaRPr lang="en-US" sz="2800" b="1" dirty="0"/>
          </a:p>
        </p:txBody>
      </p:sp>
    </p:spTree>
    <p:extLst>
      <p:ext uri="{BB962C8B-B14F-4D97-AF65-F5344CB8AC3E}">
        <p14:creationId xmlns:p14="http://schemas.microsoft.com/office/powerpoint/2010/main" val="119639825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dirty="0" smtClean="0">
                <a:solidFill>
                  <a:schemeClr val="tx1"/>
                </a:solidFill>
              </a:rPr>
              <a:t>CAASPP in 2015</a:t>
            </a:r>
            <a:endParaRPr lang="en-US" sz="4000" dirty="0">
              <a:solidFill>
                <a:schemeClr val="tx1"/>
              </a:solidFill>
            </a:endParaRPr>
          </a:p>
        </p:txBody>
      </p:sp>
      <p:sp>
        <p:nvSpPr>
          <p:cNvPr id="3" name="Text Placeholder 2"/>
          <p:cNvSpPr>
            <a:spLocks noGrp="1"/>
          </p:cNvSpPr>
          <p:nvPr>
            <p:ph type="body" idx="1"/>
          </p:nvPr>
        </p:nvSpPr>
        <p:spPr/>
        <p:txBody>
          <a:bodyPr/>
          <a:lstStyle/>
          <a:p>
            <a:r>
              <a:rPr lang="en-US" sz="2400" b="1" u="sng" dirty="0" smtClean="0">
                <a:solidFill>
                  <a:srgbClr val="000000"/>
                </a:solidFill>
              </a:rPr>
              <a:t>Online Assessments</a:t>
            </a:r>
            <a:r>
              <a:rPr lang="en-US" sz="2400" u="sng" dirty="0" smtClean="0">
                <a:solidFill>
                  <a:srgbClr val="000000"/>
                </a:solidFill>
              </a:rPr>
              <a:t>:</a:t>
            </a:r>
          </a:p>
          <a:p>
            <a:endParaRPr lang="en-US" sz="2400" dirty="0" smtClean="0">
              <a:solidFill>
                <a:srgbClr val="000000"/>
              </a:solidFill>
            </a:endParaRPr>
          </a:p>
          <a:p>
            <a:r>
              <a:rPr lang="en-US" sz="2400" dirty="0" smtClean="0">
                <a:solidFill>
                  <a:srgbClr val="000000"/>
                </a:solidFill>
              </a:rPr>
              <a:t>SBAC</a:t>
            </a:r>
            <a:endParaRPr lang="en-US" sz="2400" dirty="0">
              <a:solidFill>
                <a:srgbClr val="000000"/>
              </a:solidFill>
            </a:endParaRPr>
          </a:p>
        </p:txBody>
      </p:sp>
      <p:sp>
        <p:nvSpPr>
          <p:cNvPr id="5" name="Text Placeholder 4"/>
          <p:cNvSpPr>
            <a:spLocks noGrp="1"/>
          </p:cNvSpPr>
          <p:nvPr>
            <p:ph type="body" idx="2"/>
          </p:nvPr>
        </p:nvSpPr>
        <p:spPr>
          <a:xfrm>
            <a:off x="4692272" y="1600200"/>
            <a:ext cx="4451727" cy="4967700"/>
          </a:xfrm>
        </p:spPr>
        <p:txBody>
          <a:bodyPr/>
          <a:lstStyle/>
          <a:p>
            <a:r>
              <a:rPr lang="en-US" sz="2400" b="1" u="sng" dirty="0" smtClean="0">
                <a:solidFill>
                  <a:srgbClr val="000000"/>
                </a:solidFill>
              </a:rPr>
              <a:t>Paper-Pencil Assessments</a:t>
            </a:r>
          </a:p>
          <a:p>
            <a:endParaRPr lang="en-US" sz="2400" dirty="0" smtClean="0">
              <a:solidFill>
                <a:srgbClr val="000000"/>
              </a:solidFill>
            </a:endParaRPr>
          </a:p>
          <a:p>
            <a:r>
              <a:rPr lang="en-US" sz="2400" dirty="0" smtClean="0">
                <a:solidFill>
                  <a:srgbClr val="000000"/>
                </a:solidFill>
              </a:rPr>
              <a:t>CST/CMA/CAPA science tests</a:t>
            </a:r>
            <a:endParaRPr lang="en-US" sz="2400" dirty="0">
              <a:solidFill>
                <a:srgbClr val="000000"/>
              </a:solidFill>
            </a:endParaRPr>
          </a:p>
        </p:txBody>
      </p:sp>
    </p:spTree>
    <p:extLst>
      <p:ext uri="{BB962C8B-B14F-4D97-AF65-F5344CB8AC3E}">
        <p14:creationId xmlns:p14="http://schemas.microsoft.com/office/powerpoint/2010/main" val="5082296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0" y="440267"/>
            <a:ext cx="9333899" cy="1160058"/>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3600" dirty="0">
                <a:solidFill>
                  <a:srgbClr val="003067"/>
                </a:solidFill>
                <a:ea typeface="Verdana"/>
                <a:cs typeface="Franklin Gothic Book"/>
                <a:sym typeface="Verdana"/>
              </a:rPr>
              <a:t>Smarter Balanced Assessment </a:t>
            </a:r>
            <a:r>
              <a:rPr lang="en-US" sz="3600" dirty="0" smtClean="0">
                <a:solidFill>
                  <a:srgbClr val="003067"/>
                </a:solidFill>
                <a:ea typeface="Verdana"/>
                <a:cs typeface="Franklin Gothic Book"/>
                <a:sym typeface="Verdana"/>
              </a:rPr>
              <a:t>Consortium (SBAC)</a:t>
            </a:r>
            <a:endParaRPr lang="en-US" sz="3600" dirty="0">
              <a:solidFill>
                <a:srgbClr val="003067"/>
              </a:solidFill>
              <a:ea typeface="Verdana"/>
              <a:cs typeface="Franklin Gothic Book"/>
              <a:sym typeface="Verdana"/>
            </a:endParaRPr>
          </a:p>
        </p:txBody>
      </p:sp>
      <p:sp>
        <p:nvSpPr>
          <p:cNvPr id="51" name="Shape 51"/>
          <p:cNvSpPr txBox="1">
            <a:spLocks noGrp="1"/>
          </p:cNvSpPr>
          <p:nvPr>
            <p:ph idx="1"/>
          </p:nvPr>
        </p:nvSpPr>
        <p:spPr>
          <a:xfrm>
            <a:off x="457200" y="1752600"/>
            <a:ext cx="8229600" cy="4648199"/>
          </a:xfrm>
          <a:prstGeom prst="rect">
            <a:avLst/>
          </a:prstGeom>
          <a:noFill/>
          <a:ln>
            <a:noFill/>
          </a:ln>
        </p:spPr>
        <p:txBody>
          <a:bodyPr lIns="91425" tIns="45700" rIns="91425" bIns="45700" anchor="t" anchorCtr="0">
            <a:noAutofit/>
          </a:bodyPr>
          <a:lstStyle/>
          <a:p>
            <a:pPr marL="571500" marR="0" lvl="0" indent="-571500" rtl="0">
              <a:lnSpc>
                <a:spcPct val="100000"/>
              </a:lnSpc>
              <a:spcBef>
                <a:spcPts val="400"/>
              </a:spcBef>
              <a:spcAft>
                <a:spcPts val="200"/>
              </a:spcAft>
              <a:buClr>
                <a:schemeClr val="dk1"/>
              </a:buClr>
              <a:buSzPct val="100000"/>
              <a:buFont typeface="Arial"/>
              <a:buChar char="•"/>
            </a:pPr>
            <a:r>
              <a:rPr lang="en-US" sz="3600" dirty="0">
                <a:solidFill>
                  <a:schemeClr val="dk1"/>
                </a:solidFill>
              </a:rPr>
              <a:t>G</a:t>
            </a:r>
            <a:r>
              <a:rPr lang="en-US" sz="3600" dirty="0" smtClean="0">
                <a:solidFill>
                  <a:schemeClr val="dk1"/>
                </a:solidFill>
              </a:rPr>
              <a:t>rades 3rd–8th </a:t>
            </a:r>
            <a:r>
              <a:rPr lang="en-US" sz="3600" dirty="0">
                <a:solidFill>
                  <a:schemeClr val="dk1"/>
                </a:solidFill>
              </a:rPr>
              <a:t>and </a:t>
            </a:r>
            <a:r>
              <a:rPr lang="en-US" sz="3600" dirty="0" smtClean="0">
                <a:solidFill>
                  <a:schemeClr val="dk1"/>
                </a:solidFill>
              </a:rPr>
              <a:t>11</a:t>
            </a:r>
            <a:r>
              <a:rPr lang="en-US" sz="3600" baseline="30000" dirty="0" smtClean="0">
                <a:solidFill>
                  <a:schemeClr val="dk1"/>
                </a:solidFill>
              </a:rPr>
              <a:t>th</a:t>
            </a:r>
            <a:endParaRPr lang="en-US" sz="3600" dirty="0" smtClean="0">
              <a:solidFill>
                <a:schemeClr val="dk1"/>
              </a:solidFill>
            </a:endParaRPr>
          </a:p>
          <a:p>
            <a:pPr marL="571500" marR="0" lvl="0" indent="-571500" rtl="0">
              <a:lnSpc>
                <a:spcPct val="100000"/>
              </a:lnSpc>
              <a:spcBef>
                <a:spcPts val="400"/>
              </a:spcBef>
              <a:spcAft>
                <a:spcPts val="200"/>
              </a:spcAft>
              <a:buClr>
                <a:schemeClr val="dk1"/>
              </a:buClr>
              <a:buSzPct val="100000"/>
              <a:buFont typeface="Arial"/>
              <a:buChar char="•"/>
            </a:pPr>
            <a:r>
              <a:rPr lang="en-US" sz="3600" dirty="0" smtClean="0">
                <a:solidFill>
                  <a:schemeClr val="dk1"/>
                </a:solidFill>
              </a:rPr>
              <a:t>Both ELA </a:t>
            </a:r>
            <a:r>
              <a:rPr lang="en-US" sz="3600" dirty="0">
                <a:solidFill>
                  <a:schemeClr val="dk1"/>
                </a:solidFill>
              </a:rPr>
              <a:t>and Math</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Shape 71"/>
          <p:cNvSpPr txBox="1">
            <a:spLocks noGrp="1"/>
          </p:cNvSpPr>
          <p:nvPr>
            <p:ph type="title"/>
          </p:nvPr>
        </p:nvSpPr>
        <p:spPr>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3600" b="1" i="0" u="none" strike="noStrike" cap="none" baseline="0">
                <a:solidFill>
                  <a:srgbClr val="003067"/>
                </a:solidFill>
                <a:latin typeface="Verdana"/>
                <a:ea typeface="Verdana"/>
                <a:cs typeface="Verdana"/>
                <a:sym typeface="Verdana"/>
              </a:rPr>
              <a:t>About the </a:t>
            </a:r>
            <a:br>
              <a:rPr lang="en-US" sz="3600" b="1" i="0" u="none" strike="noStrike" cap="none" baseline="0">
                <a:solidFill>
                  <a:srgbClr val="003067"/>
                </a:solidFill>
                <a:latin typeface="Verdana"/>
                <a:ea typeface="Verdana"/>
                <a:cs typeface="Verdana"/>
                <a:sym typeface="Verdana"/>
              </a:rPr>
            </a:br>
            <a:r>
              <a:rPr lang="en-US" sz="3600" b="1" i="0" u="none" strike="noStrike" cap="none" baseline="0">
                <a:solidFill>
                  <a:srgbClr val="003067"/>
                </a:solidFill>
                <a:latin typeface="Verdana"/>
                <a:ea typeface="Verdana"/>
                <a:cs typeface="Verdana"/>
                <a:sym typeface="Verdana"/>
              </a:rPr>
              <a:t>Summative Assessments</a:t>
            </a:r>
          </a:p>
        </p:txBody>
      </p:sp>
      <p:sp>
        <p:nvSpPr>
          <p:cNvPr id="72" name="Shape 72"/>
          <p:cNvSpPr txBox="1">
            <a:spLocks noGrp="1"/>
          </p:cNvSpPr>
          <p:nvPr>
            <p:ph idx="1"/>
          </p:nvPr>
        </p:nvSpPr>
        <p:spPr>
          <a:xfrm>
            <a:off x="457200" y="1473200"/>
            <a:ext cx="8229600" cy="3937000"/>
          </a:xfrm>
          <a:prstGeom prst="rect">
            <a:avLst/>
          </a:prstGeom>
          <a:noFill/>
          <a:ln>
            <a:noFill/>
          </a:ln>
        </p:spPr>
        <p:txBody>
          <a:bodyPr lIns="91425" tIns="45700" rIns="91425" bIns="45700" anchor="t" anchorCtr="0">
            <a:noAutofit/>
          </a:bodyPr>
          <a:lstStyle/>
          <a:p>
            <a:pPr marL="0" marR="0" lvl="0" algn="l" rtl="0">
              <a:lnSpc>
                <a:spcPct val="100000"/>
              </a:lnSpc>
              <a:spcBef>
                <a:spcPts val="0"/>
              </a:spcBef>
              <a:spcAft>
                <a:spcPts val="0"/>
              </a:spcAft>
              <a:buNone/>
            </a:pPr>
            <a:r>
              <a:rPr lang="en-US" sz="2800" b="1" i="0" u="none" strike="noStrike" cap="none" baseline="0" dirty="0">
                <a:solidFill>
                  <a:schemeClr val="dk1"/>
                </a:solidFill>
                <a:latin typeface="Arial"/>
                <a:ea typeface="Arial"/>
                <a:cs typeface="Arial"/>
                <a:sym typeface="Arial"/>
              </a:rPr>
              <a:t>Content areas:</a:t>
            </a:r>
          </a:p>
          <a:p>
            <a:pPr marL="457200" marR="0" lvl="0" indent="-393700" algn="l" rtl="0">
              <a:lnSpc>
                <a:spcPct val="100000"/>
              </a:lnSpc>
              <a:spcBef>
                <a:spcPts val="400"/>
              </a:spcBef>
              <a:spcAft>
                <a:spcPts val="0"/>
              </a:spcAft>
              <a:buClr>
                <a:schemeClr val="dk1"/>
              </a:buClr>
              <a:buSzPct val="100000"/>
              <a:buFont typeface="Arial"/>
              <a:buChar char="●"/>
            </a:pPr>
            <a:r>
              <a:rPr lang="en-US" sz="2600" b="0" i="0" u="none" strike="noStrike" cap="none" baseline="0" dirty="0">
                <a:solidFill>
                  <a:schemeClr val="dk1"/>
                </a:solidFill>
                <a:latin typeface="Arial"/>
                <a:ea typeface="Arial"/>
                <a:cs typeface="Arial"/>
                <a:sym typeface="Arial"/>
              </a:rPr>
              <a:t>English language arts/literacy (ELA) </a:t>
            </a:r>
          </a:p>
          <a:p>
            <a:pPr marL="457200" marR="0" lvl="0" indent="-393700" algn="l" rtl="0">
              <a:lnSpc>
                <a:spcPct val="100000"/>
              </a:lnSpc>
              <a:spcBef>
                <a:spcPts val="400"/>
              </a:spcBef>
              <a:spcAft>
                <a:spcPts val="0"/>
              </a:spcAft>
              <a:buClr>
                <a:schemeClr val="dk1"/>
              </a:buClr>
              <a:buSzPct val="100000"/>
              <a:buFont typeface="Arial"/>
              <a:buChar char="●"/>
            </a:pPr>
            <a:r>
              <a:rPr lang="en-US" sz="2600" b="0" i="0" u="none" strike="noStrike" cap="none" baseline="0" dirty="0">
                <a:solidFill>
                  <a:schemeClr val="dk1"/>
                </a:solidFill>
                <a:latin typeface="Arial"/>
                <a:ea typeface="Arial"/>
                <a:cs typeface="Arial"/>
                <a:sym typeface="Arial"/>
              </a:rPr>
              <a:t>Mathematics </a:t>
            </a:r>
            <a:endParaRPr lang="en-US" sz="2600" b="0" i="0" u="none" strike="noStrike" cap="none" baseline="0" dirty="0" smtClean="0">
              <a:solidFill>
                <a:schemeClr val="dk1"/>
              </a:solidFill>
              <a:latin typeface="Arial"/>
              <a:ea typeface="Arial"/>
              <a:cs typeface="Arial"/>
              <a:sym typeface="Arial"/>
            </a:endParaRPr>
          </a:p>
          <a:p>
            <a:pPr marL="457200" marR="0" lvl="0" indent="-393700" algn="l" rtl="0">
              <a:lnSpc>
                <a:spcPct val="100000"/>
              </a:lnSpc>
              <a:spcBef>
                <a:spcPts val="400"/>
              </a:spcBef>
              <a:spcAft>
                <a:spcPts val="0"/>
              </a:spcAft>
              <a:buClr>
                <a:schemeClr val="dk1"/>
              </a:buClr>
              <a:buSzPct val="100000"/>
              <a:buFont typeface="Arial"/>
              <a:buChar char="●"/>
            </a:pPr>
            <a:endParaRPr sz="2600" dirty="0">
              <a:solidFill>
                <a:schemeClr val="dk1"/>
              </a:solidFill>
            </a:endParaRPr>
          </a:p>
          <a:p>
            <a:pPr marL="0" marR="0" lvl="0" algn="l" rtl="0">
              <a:lnSpc>
                <a:spcPct val="100000"/>
              </a:lnSpc>
              <a:spcBef>
                <a:spcPts val="400"/>
              </a:spcBef>
              <a:spcAft>
                <a:spcPts val="0"/>
              </a:spcAft>
              <a:buNone/>
            </a:pPr>
            <a:r>
              <a:rPr lang="en-US" sz="2800" b="1" i="0" u="none" strike="noStrike" cap="none" baseline="0" dirty="0">
                <a:solidFill>
                  <a:schemeClr val="dk1"/>
                </a:solidFill>
                <a:latin typeface="Arial"/>
                <a:ea typeface="Arial"/>
                <a:cs typeface="Arial"/>
                <a:sym typeface="Arial"/>
              </a:rPr>
              <a:t>Two components per content area:</a:t>
            </a:r>
            <a:r>
              <a:rPr lang="en-US" sz="2800" b="0" i="0" u="none" strike="noStrike" cap="none" baseline="0" dirty="0">
                <a:solidFill>
                  <a:schemeClr val="dk1"/>
                </a:solidFill>
                <a:latin typeface="Arial"/>
                <a:ea typeface="Arial"/>
                <a:cs typeface="Arial"/>
                <a:sym typeface="Arial"/>
              </a:rPr>
              <a:t> </a:t>
            </a:r>
          </a:p>
          <a:p>
            <a:pPr marL="457200" marR="0" lvl="0" indent="-393700" algn="l" rtl="0">
              <a:lnSpc>
                <a:spcPct val="100000"/>
              </a:lnSpc>
              <a:spcBef>
                <a:spcPts val="400"/>
              </a:spcBef>
              <a:spcAft>
                <a:spcPts val="0"/>
              </a:spcAft>
              <a:buClr>
                <a:schemeClr val="dk1"/>
              </a:buClr>
              <a:buSzPct val="100000"/>
              <a:buFont typeface="Arial"/>
              <a:buChar char="●"/>
            </a:pPr>
            <a:r>
              <a:rPr lang="en-US" sz="2600" b="0" i="0" u="none" strike="noStrike" cap="none" baseline="0" dirty="0">
                <a:solidFill>
                  <a:schemeClr val="dk1"/>
                </a:solidFill>
                <a:latin typeface="Arial"/>
                <a:ea typeface="Arial"/>
                <a:cs typeface="Arial"/>
                <a:sym typeface="Arial"/>
              </a:rPr>
              <a:t>Computer adaptive test (CAT)</a:t>
            </a:r>
          </a:p>
          <a:p>
            <a:pPr marL="457200" marR="0" lvl="0" indent="-393700" algn="l" rtl="0">
              <a:lnSpc>
                <a:spcPct val="100000"/>
              </a:lnSpc>
              <a:spcBef>
                <a:spcPts val="400"/>
              </a:spcBef>
              <a:spcAft>
                <a:spcPts val="200"/>
              </a:spcAft>
              <a:buClr>
                <a:schemeClr val="dk1"/>
              </a:buClr>
              <a:buSzPct val="100000"/>
              <a:buFont typeface="Arial"/>
              <a:buChar char="●"/>
            </a:pPr>
            <a:r>
              <a:rPr lang="en-US" sz="2600" b="0" i="0" u="none" strike="noStrike" cap="none" baseline="0" dirty="0">
                <a:solidFill>
                  <a:schemeClr val="dk1"/>
                </a:solidFill>
                <a:latin typeface="Arial"/>
                <a:ea typeface="Arial"/>
                <a:cs typeface="Arial"/>
                <a:sym typeface="Arial"/>
              </a:rPr>
              <a:t>Performance task (PT) </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113175" y="556793"/>
            <a:ext cx="9144000" cy="998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4000" b="1" i="0" u="sng" strike="noStrike" cap="none" baseline="0" dirty="0">
                <a:solidFill>
                  <a:srgbClr val="003067"/>
                </a:solidFill>
                <a:ea typeface="Verdana"/>
                <a:cs typeface="Verdana"/>
                <a:sym typeface="Verdana"/>
              </a:rPr>
              <a:t>Summative Assessments:</a:t>
            </a:r>
            <a:r>
              <a:rPr lang="en-US" sz="4000" b="1" i="0" u="none" strike="noStrike" cap="none" baseline="0" dirty="0">
                <a:solidFill>
                  <a:srgbClr val="003067"/>
                </a:solidFill>
                <a:ea typeface="Verdana"/>
                <a:cs typeface="Verdana"/>
                <a:sym typeface="Verdana"/>
              </a:rPr>
              <a:t> </a:t>
            </a:r>
          </a:p>
          <a:p>
            <a:pPr marL="0" marR="0" lvl="0" indent="0" algn="ctr" rtl="0">
              <a:lnSpc>
                <a:spcPct val="100000"/>
              </a:lnSpc>
              <a:spcBef>
                <a:spcPts val="0"/>
              </a:spcBef>
              <a:spcAft>
                <a:spcPts val="0"/>
              </a:spcAft>
              <a:buClr>
                <a:srgbClr val="003067"/>
              </a:buClr>
              <a:buSzPct val="25000"/>
              <a:buFont typeface="Verdana"/>
              <a:buNone/>
            </a:pPr>
            <a:r>
              <a:rPr lang="en-US" sz="4000" b="1" i="0" u="none" strike="noStrike" cap="none" baseline="0" dirty="0">
                <a:solidFill>
                  <a:srgbClr val="003067"/>
                </a:solidFill>
                <a:ea typeface="Verdana"/>
                <a:cs typeface="Verdana"/>
                <a:sym typeface="Verdana"/>
              </a:rPr>
              <a:t>Computer Adaptive Tests</a:t>
            </a:r>
          </a:p>
        </p:txBody>
      </p:sp>
      <p:sp>
        <p:nvSpPr>
          <p:cNvPr id="79" name="Shape 79"/>
          <p:cNvSpPr txBox="1">
            <a:spLocks noGrp="1"/>
          </p:cNvSpPr>
          <p:nvPr>
            <p:ph idx="1"/>
          </p:nvPr>
        </p:nvSpPr>
        <p:spPr>
          <a:xfrm>
            <a:off x="457200" y="2057400"/>
            <a:ext cx="8435699" cy="3429000"/>
          </a:xfrm>
          <a:prstGeom prst="rect">
            <a:avLst/>
          </a:prstGeom>
          <a:noFill/>
          <a:ln>
            <a:noFill/>
          </a:ln>
        </p:spPr>
        <p:txBody>
          <a:bodyPr lIns="91425" tIns="45700" rIns="91425" bIns="45700" anchor="t" anchorCtr="0">
            <a:noAutofit/>
          </a:bodyPr>
          <a:lstStyle/>
          <a:p>
            <a:pPr marL="457200" marR="0" lvl="0" indent="-457200" algn="l" rtl="0">
              <a:lnSpc>
                <a:spcPct val="100000"/>
              </a:lnSpc>
              <a:spcBef>
                <a:spcPts val="400"/>
              </a:spcBef>
              <a:spcAft>
                <a:spcPts val="200"/>
              </a:spcAft>
              <a:buClr>
                <a:srgbClr val="000000"/>
              </a:buClr>
              <a:buSzPct val="100000"/>
              <a:buFont typeface="Arial"/>
              <a:buChar char="●"/>
            </a:pPr>
            <a:r>
              <a:rPr lang="en-US" sz="3600" dirty="0">
                <a:solidFill>
                  <a:srgbClr val="000000"/>
                </a:solidFill>
              </a:rPr>
              <a:t>Assessments will increase or decrease in difficulty based on performance</a:t>
            </a:r>
          </a:p>
          <a:p>
            <a:pPr marL="457200" marR="0" lvl="0" indent="-457200" algn="l" rtl="0">
              <a:lnSpc>
                <a:spcPct val="100000"/>
              </a:lnSpc>
              <a:spcBef>
                <a:spcPts val="400"/>
              </a:spcBef>
              <a:spcAft>
                <a:spcPts val="200"/>
              </a:spcAft>
              <a:buClr>
                <a:srgbClr val="000000"/>
              </a:buClr>
              <a:buSzPct val="100000"/>
              <a:buFont typeface="Arial"/>
              <a:buChar char="●"/>
            </a:pPr>
            <a:r>
              <a:rPr lang="en-US" sz="3600" dirty="0">
                <a:solidFill>
                  <a:srgbClr val="000000"/>
                </a:solidFill>
              </a:rPr>
              <a:t>Student assessments will vary from each other</a:t>
            </a: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Shape 92"/>
          <p:cNvSpPr txBox="1">
            <a:spLocks noGrp="1"/>
          </p:cNvSpPr>
          <p:nvPr>
            <p:ph type="title"/>
          </p:nvPr>
        </p:nvSpPr>
        <p:spPr>
          <a:xfrm>
            <a:off x="0" y="361900"/>
            <a:ext cx="9144000" cy="12384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4000" b="1" i="0" u="none" strike="noStrike" cap="none" baseline="0" dirty="0">
                <a:solidFill>
                  <a:srgbClr val="003067"/>
                </a:solidFill>
                <a:ea typeface="Verdana"/>
                <a:cs typeface="Verdana"/>
                <a:sym typeface="Verdana"/>
              </a:rPr>
              <a:t>Early Assessment Program</a:t>
            </a:r>
          </a:p>
        </p:txBody>
      </p:sp>
      <p:sp>
        <p:nvSpPr>
          <p:cNvPr id="93" name="Shape 93"/>
          <p:cNvSpPr txBox="1">
            <a:spLocks noGrp="1"/>
          </p:cNvSpPr>
          <p:nvPr>
            <p:ph idx="1"/>
          </p:nvPr>
        </p:nvSpPr>
        <p:spPr>
          <a:xfrm>
            <a:off x="100600" y="1537575"/>
            <a:ext cx="8872800" cy="3062647"/>
          </a:xfrm>
          <a:prstGeom prst="rect">
            <a:avLst/>
          </a:prstGeom>
          <a:noFill/>
          <a:ln>
            <a:noFill/>
          </a:ln>
        </p:spPr>
        <p:txBody>
          <a:bodyPr lIns="91425" tIns="45700" rIns="91425" bIns="45700" anchor="t" anchorCtr="0">
            <a:noAutofit/>
          </a:bodyPr>
          <a:lstStyle/>
          <a:p>
            <a:pPr marL="457200" marR="0" lvl="0" indent="-508000" algn="l" rtl="0">
              <a:lnSpc>
                <a:spcPct val="100000"/>
              </a:lnSpc>
              <a:spcBef>
                <a:spcPts val="400"/>
              </a:spcBef>
              <a:spcAft>
                <a:spcPts val="0"/>
              </a:spcAft>
              <a:buClr>
                <a:schemeClr val="dk1"/>
              </a:buClr>
              <a:buSzPct val="100000"/>
              <a:buFont typeface="Arial"/>
              <a:buChar char="•"/>
            </a:pPr>
            <a:r>
              <a:rPr lang="en-US" sz="3200" dirty="0">
                <a:solidFill>
                  <a:schemeClr val="dk1"/>
                </a:solidFill>
              </a:rPr>
              <a:t>Grade 11 SBAC is the </a:t>
            </a:r>
            <a:r>
              <a:rPr lang="en-US" sz="3200" dirty="0" smtClean="0">
                <a:solidFill>
                  <a:schemeClr val="dk1"/>
                </a:solidFill>
              </a:rPr>
              <a:t>EAP</a:t>
            </a:r>
          </a:p>
          <a:p>
            <a:pPr marL="0" marR="0" lvl="0" indent="0" algn="l" rtl="0">
              <a:lnSpc>
                <a:spcPct val="100000"/>
              </a:lnSpc>
              <a:spcBef>
                <a:spcPts val="400"/>
              </a:spcBef>
              <a:spcAft>
                <a:spcPts val="0"/>
              </a:spcAft>
              <a:buClr>
                <a:schemeClr val="dk1"/>
              </a:buClr>
              <a:buSzPct val="100000"/>
            </a:pPr>
            <a:endParaRPr lang="en-US" sz="3200" dirty="0">
              <a:solidFill>
                <a:schemeClr val="dk1"/>
              </a:solidFill>
            </a:endParaRPr>
          </a:p>
          <a:p>
            <a:pPr marL="457200" marR="0" lvl="0" indent="-508000" algn="l" rtl="0">
              <a:lnSpc>
                <a:spcPct val="100000"/>
              </a:lnSpc>
              <a:spcBef>
                <a:spcPts val="400"/>
              </a:spcBef>
              <a:spcAft>
                <a:spcPts val="0"/>
              </a:spcAft>
              <a:buClr>
                <a:schemeClr val="dk1"/>
              </a:buClr>
              <a:buSzPct val="100000"/>
              <a:buFont typeface="Arial"/>
              <a:buChar char="•"/>
            </a:pPr>
            <a:r>
              <a:rPr lang="en-US" sz="3200" dirty="0">
                <a:solidFill>
                  <a:schemeClr val="dk1"/>
                </a:solidFill>
              </a:rPr>
              <a:t>Student must make a choice during testing regarding scores being released to CSU and CCC at the end of computer adaptive </a:t>
            </a:r>
            <a:r>
              <a:rPr lang="en-US" sz="3200" dirty="0" smtClean="0">
                <a:solidFill>
                  <a:schemeClr val="dk1"/>
                </a:solidFill>
              </a:rPr>
              <a:t>test</a:t>
            </a:r>
            <a:endParaRPr lang="en-US" sz="3200" dirty="0">
              <a:solidFill>
                <a:schemeClr val="dk1"/>
              </a:solidFill>
            </a:endParaRPr>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Shape 99"/>
          <p:cNvSpPr txBox="1">
            <a:spLocks noGrp="1"/>
          </p:cNvSpPr>
          <p:nvPr>
            <p:ph type="title"/>
          </p:nvPr>
        </p:nvSpPr>
        <p:spPr>
          <a:prstGeom prst="rect">
            <a:avLst/>
          </a:prstGeom>
        </p:spPr>
        <p:txBody>
          <a:bodyPr lIns="91425" tIns="91425" rIns="91425" bIns="91425" anchor="b" anchorCtr="0">
            <a:noAutofit/>
          </a:bodyPr>
          <a:lstStyle/>
          <a:p>
            <a:pPr algn="ctr">
              <a:spcBef>
                <a:spcPts val="0"/>
              </a:spcBef>
              <a:buNone/>
            </a:pPr>
            <a:r>
              <a:rPr lang="en-US" dirty="0" smtClean="0">
                <a:solidFill>
                  <a:srgbClr val="000000"/>
                </a:solidFill>
              </a:rPr>
              <a:t>Preparing for the SBAC</a:t>
            </a:r>
            <a:endParaRPr lang="en-US" dirty="0">
              <a:solidFill>
                <a:srgbClr val="000000"/>
              </a:solidFill>
            </a:endParaRPr>
          </a:p>
        </p:txBody>
      </p:sp>
      <p:pic>
        <p:nvPicPr>
          <p:cNvPr id="100" name="Shape 100"/>
          <p:cNvPicPr preferRelativeResize="0"/>
          <p:nvPr/>
        </p:nvPicPr>
        <p:blipFill>
          <a:blip r:embed="rId3">
            <a:alphaModFix/>
          </a:blip>
          <a:stretch>
            <a:fillRect/>
          </a:stretch>
        </p:blipFill>
        <p:spPr>
          <a:xfrm>
            <a:off x="2314299" y="1786862"/>
            <a:ext cx="4515399" cy="3284274"/>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0" y="0"/>
            <a:ext cx="9144000" cy="7112169"/>
          </a:xfrm>
          <a:prstGeom prst="rect">
            <a:avLst/>
          </a:prstGeom>
        </p:spPr>
      </p:pic>
    </p:spTree>
    <p:extLst>
      <p:ext uri="{BB962C8B-B14F-4D97-AF65-F5344CB8AC3E}">
        <p14:creationId xmlns:p14="http://schemas.microsoft.com/office/powerpoint/2010/main" val="4010897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50" y="457004"/>
            <a:ext cx="8229600" cy="525129"/>
          </a:xfrm>
        </p:spPr>
        <p:txBody>
          <a:bodyPr/>
          <a:lstStyle/>
          <a:p>
            <a:pPr algn="ctr"/>
            <a:r>
              <a:rPr lang="en-US" sz="4000" b="1" cap="none" dirty="0" smtClean="0">
                <a:solidFill>
                  <a:srgbClr val="003067"/>
                </a:solidFill>
                <a:ea typeface="Verdana"/>
                <a:cs typeface="Verdana"/>
                <a:sym typeface="Verdana"/>
              </a:rPr>
              <a:t>PREPARING STUDENTS</a:t>
            </a:r>
            <a:endParaRPr lang="en-US" sz="4000" dirty="0"/>
          </a:p>
        </p:txBody>
      </p:sp>
      <p:pic>
        <p:nvPicPr>
          <p:cNvPr id="4" name="Picture 3"/>
          <p:cNvPicPr>
            <a:picLocks noChangeAspect="1"/>
          </p:cNvPicPr>
          <p:nvPr/>
        </p:nvPicPr>
        <p:blipFill>
          <a:blip r:embed="rId3"/>
          <a:stretch>
            <a:fillRect/>
          </a:stretch>
        </p:blipFill>
        <p:spPr>
          <a:xfrm>
            <a:off x="0" y="1054099"/>
            <a:ext cx="9144000" cy="5803901"/>
          </a:xfrm>
          <a:prstGeom prst="rect">
            <a:avLst/>
          </a:prstGeom>
        </p:spPr>
      </p:pic>
    </p:spTree>
    <p:extLst>
      <p:ext uri="{BB962C8B-B14F-4D97-AF65-F5344CB8AC3E}">
        <p14:creationId xmlns:p14="http://schemas.microsoft.com/office/powerpoint/2010/main" val="1117150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Shape 106"/>
          <p:cNvSpPr txBox="1">
            <a:spLocks noGrp="1"/>
          </p:cNvSpPr>
          <p:nvPr>
            <p:ph type="title"/>
          </p:nvPr>
        </p:nvSpPr>
        <p:spPr>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Verdana"/>
              <a:buNone/>
            </a:pPr>
            <a:r>
              <a:rPr lang="en-US" sz="4200" dirty="0" smtClean="0">
                <a:solidFill>
                  <a:schemeClr val="dk1"/>
                </a:solidFill>
                <a:ea typeface="Verdana"/>
                <a:cs typeface="Verdana"/>
                <a:sym typeface="Verdana"/>
              </a:rPr>
              <a:t>Devices for TESTING</a:t>
            </a:r>
            <a:endParaRPr lang="en-US" sz="4200" dirty="0">
              <a:solidFill>
                <a:schemeClr val="dk1"/>
              </a:solidFill>
              <a:ea typeface="Verdana"/>
              <a:cs typeface="Verdana"/>
              <a:sym typeface="Verdana"/>
            </a:endParaRPr>
          </a:p>
        </p:txBody>
      </p:sp>
      <p:pic>
        <p:nvPicPr>
          <p:cNvPr id="3" name="Picture 2"/>
          <p:cNvPicPr>
            <a:picLocks noChangeAspect="1"/>
          </p:cNvPicPr>
          <p:nvPr/>
        </p:nvPicPr>
        <p:blipFill>
          <a:blip r:embed="rId3"/>
          <a:stretch>
            <a:fillRect/>
          </a:stretch>
        </p:blipFill>
        <p:spPr>
          <a:xfrm>
            <a:off x="0" y="1202266"/>
            <a:ext cx="9144000" cy="5655734"/>
          </a:xfrm>
          <a:prstGeom prst="rect">
            <a:avLst/>
          </a:prstGeom>
        </p:spPr>
      </p:pic>
    </p:spTree>
  </p:cSld>
  <p:clrMapOvr>
    <a:masterClrMapping/>
  </p:clrMapOvr>
  <p:transition xmlns:p14="http://schemas.microsoft.com/office/powerpoint/2010/mai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112018" y="1557867"/>
            <a:ext cx="4847584" cy="3338917"/>
          </a:xfrm>
          <a:prstGeom prst="rect">
            <a:avLst/>
          </a:prstGeom>
        </p:spPr>
      </p:pic>
      <p:sp>
        <p:nvSpPr>
          <p:cNvPr id="113" name="Shape 113"/>
          <p:cNvSpPr txBox="1">
            <a:spLocks noGrp="1"/>
          </p:cNvSpPr>
          <p:nvPr>
            <p:ph type="title"/>
          </p:nvPr>
        </p:nvSpPr>
        <p:spPr>
          <a:xfrm>
            <a:off x="372533" y="365760"/>
            <a:ext cx="8178800" cy="54864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dk1"/>
              </a:buClr>
              <a:buSzPct val="25000"/>
              <a:buFont typeface="Verdana"/>
              <a:buNone/>
            </a:pPr>
            <a:r>
              <a:rPr lang="en-US" sz="4200" b="1" i="0" u="none" strike="noStrike" cap="none" baseline="0" dirty="0" smtClean="0">
                <a:solidFill>
                  <a:schemeClr val="dk1"/>
                </a:solidFill>
                <a:latin typeface="Verdana"/>
                <a:ea typeface="Verdana"/>
                <a:cs typeface="Verdana"/>
                <a:sym typeface="Verdana"/>
              </a:rPr>
              <a:t>Technology Infrastructure</a:t>
            </a:r>
            <a:endParaRPr lang="en-US" sz="4200" b="1" i="0" u="none" strike="noStrike" cap="none" baseline="0" dirty="0">
              <a:solidFill>
                <a:schemeClr val="dk1"/>
              </a:solidFill>
              <a:latin typeface="Verdana"/>
              <a:ea typeface="Verdana"/>
              <a:cs typeface="Verdana"/>
              <a:sym typeface="Verdana"/>
            </a:endParaRPr>
          </a:p>
        </p:txBody>
      </p:sp>
    </p:spTree>
  </p:cSld>
  <p:clrMapOvr>
    <a:masterClrMapping/>
  </p:clrMapOvr>
  <p:transition xmlns:p14="http://schemas.microsoft.com/office/powerpoint/2010/mai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Shape 120"/>
          <p:cNvSpPr txBox="1">
            <a:spLocks noGrp="1"/>
          </p:cNvSpPr>
          <p:nvPr>
            <p:ph type="title"/>
          </p:nvPr>
        </p:nvSpPr>
        <p:spPr>
          <a:prstGeom prst="rect">
            <a:avLst/>
          </a:prstGeom>
          <a:noFill/>
          <a:ln>
            <a:noFill/>
          </a:ln>
        </p:spPr>
        <p:txBody>
          <a:bodyPr lIns="91425" tIns="45700" rIns="91425" bIns="45700" anchor="ctr" anchorCtr="0">
            <a:noAutofit/>
          </a:bodyPr>
          <a:lstStyle/>
          <a:p>
            <a:pPr marL="0" marR="0" lvl="0" indent="0" algn="ctr" rtl="0">
              <a:lnSpc>
                <a:spcPct val="90000"/>
              </a:lnSpc>
              <a:spcBef>
                <a:spcPts val="0"/>
              </a:spcBef>
              <a:spcAft>
                <a:spcPts val="0"/>
              </a:spcAft>
              <a:buClr>
                <a:schemeClr val="dk1"/>
              </a:buClr>
              <a:buSzPct val="25000"/>
              <a:buFont typeface="Verdana"/>
              <a:buNone/>
            </a:pPr>
            <a:r>
              <a:rPr lang="en-US" sz="4400" b="1" dirty="0" smtClean="0">
                <a:solidFill>
                  <a:schemeClr val="dk1"/>
                </a:solidFill>
                <a:latin typeface="Verdana"/>
                <a:ea typeface="Verdana"/>
                <a:cs typeface="Verdana"/>
                <a:sym typeface="Verdana"/>
              </a:rPr>
              <a:t>Building a model</a:t>
            </a:r>
            <a:endParaRPr lang="en-US" sz="4400" b="1" i="0" u="none" strike="noStrike" cap="none" baseline="0" dirty="0">
              <a:solidFill>
                <a:schemeClr val="dk1"/>
              </a:solidFill>
              <a:latin typeface="Verdana"/>
              <a:ea typeface="Verdana"/>
              <a:cs typeface="Verdana"/>
              <a:sym typeface="Verdana"/>
            </a:endParaRPr>
          </a:p>
        </p:txBody>
      </p:sp>
      <p:pic>
        <p:nvPicPr>
          <p:cNvPr id="2" name="Picture 1"/>
          <p:cNvPicPr>
            <a:picLocks noChangeAspect="1"/>
          </p:cNvPicPr>
          <p:nvPr/>
        </p:nvPicPr>
        <p:blipFill>
          <a:blip r:embed="rId3"/>
          <a:stretch>
            <a:fillRect/>
          </a:stretch>
        </p:blipFill>
        <p:spPr>
          <a:xfrm>
            <a:off x="0" y="1286933"/>
            <a:ext cx="9144000" cy="4893248"/>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graphicFrame>
        <p:nvGraphicFramePr>
          <p:cNvPr id="203" name="Shape 203"/>
          <p:cNvGraphicFramePr/>
          <p:nvPr>
            <p:extLst>
              <p:ext uri="{D42A27DB-BD31-4B8C-83A1-F6EECF244321}">
                <p14:modId xmlns:p14="http://schemas.microsoft.com/office/powerpoint/2010/main" val="568818442"/>
              </p:ext>
            </p:extLst>
          </p:nvPr>
        </p:nvGraphicFramePr>
        <p:xfrm>
          <a:off x="0" y="0"/>
          <a:ext cx="9144000" cy="6858001"/>
        </p:xfrm>
        <a:graphic>
          <a:graphicData uri="http://schemas.openxmlformats.org/drawingml/2006/table">
            <a:tbl>
              <a:tblPr>
                <a:noFill/>
                <a:tableStyleId>{5A2C610E-3C22-4B94-9F77-EFB08149202B}</a:tableStyleId>
              </a:tblPr>
              <a:tblGrid>
                <a:gridCol w="1986100"/>
                <a:gridCol w="3579909"/>
                <a:gridCol w="3577991"/>
              </a:tblGrid>
              <a:tr h="494306">
                <a:tc>
                  <a:txBody>
                    <a:bodyPr/>
                    <a:lstStyle/>
                    <a:p>
                      <a:pPr marL="0" marR="0" lvl="0" indent="0" algn="l" rtl="0">
                        <a:spcBef>
                          <a:spcPts val="0"/>
                        </a:spcBef>
                        <a:buNone/>
                      </a:pPr>
                      <a:endParaRPr sz="1800" u="none" strike="noStrike" cap="none" baseline="0">
                        <a:solidFill>
                          <a:schemeClr val="dk1"/>
                        </a:solidFill>
                        <a:latin typeface="Arial"/>
                        <a:ea typeface="Arial"/>
                        <a:cs typeface="Arial"/>
                        <a:sym typeface="Arial"/>
                      </a:endParaRP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31859C"/>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600" b="1" i="0" u="none" strike="noStrike" cap="none" baseline="0">
                          <a:solidFill>
                            <a:srgbClr val="FFFFFF"/>
                          </a:solidFill>
                          <a:latin typeface="Arial"/>
                          <a:ea typeface="Arial"/>
                          <a:cs typeface="Arial"/>
                          <a:sym typeface="Arial"/>
                        </a:rPr>
                        <a:t>Practice Test </a:t>
                      </a: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31859C"/>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600" b="1" i="0" u="none" strike="noStrike" cap="none" baseline="0">
                          <a:solidFill>
                            <a:srgbClr val="FFFFFF"/>
                          </a:solidFill>
                          <a:latin typeface="Arial"/>
                          <a:ea typeface="Arial"/>
                          <a:cs typeface="Arial"/>
                          <a:sym typeface="Arial"/>
                        </a:rPr>
                        <a:t>Training Test </a:t>
                      </a: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31859C"/>
                    </a:solidFill>
                  </a:tcPr>
                </a:tc>
              </a:tr>
              <a:tr h="1565129">
                <a:tc>
                  <a:txBody>
                    <a:bodyPr/>
                    <a:lstStyle/>
                    <a:p>
                      <a:pPr marL="0" marR="0" lvl="0" indent="0" algn="ctr" rtl="0">
                        <a:lnSpc>
                          <a:spcPct val="100000"/>
                        </a:lnSpc>
                        <a:spcBef>
                          <a:spcPts val="0"/>
                        </a:spcBef>
                        <a:spcAft>
                          <a:spcPts val="0"/>
                        </a:spcAft>
                        <a:buClr>
                          <a:schemeClr val="lt1"/>
                        </a:buClr>
                        <a:buSzPct val="25000"/>
                        <a:buFont typeface="Arial"/>
                        <a:buNone/>
                      </a:pPr>
                      <a:r>
                        <a:rPr lang="en-US" sz="1400" b="1" i="0" u="none" strike="noStrike" cap="none" baseline="0">
                          <a:solidFill>
                            <a:schemeClr val="lt1"/>
                          </a:solidFill>
                          <a:latin typeface="Arial"/>
                          <a:ea typeface="Arial"/>
                          <a:cs typeface="Arial"/>
                          <a:sym typeface="Arial"/>
                        </a:rPr>
                        <a:t>Purpose </a:t>
                      </a: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31859C"/>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dirty="0">
                          <a:solidFill>
                            <a:srgbClr val="000000"/>
                          </a:solidFill>
                          <a:latin typeface="Arial"/>
                          <a:ea typeface="Arial"/>
                          <a:cs typeface="Arial"/>
                          <a:sym typeface="Arial"/>
                        </a:rPr>
                        <a:t>Provide students with a grade specific testing experience similar in structure and format to the summative assessments</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E3EA"/>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Provide students with an opportunity to quickly become familiar with the software and interface features. There are no performance tasks (PTs). </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E3EA"/>
                    </a:solidFill>
                  </a:tcPr>
                </a:tc>
              </a:tr>
              <a:tr h="1276830">
                <a:tc>
                  <a:txBody>
                    <a:bodyPr/>
                    <a:lstStyle/>
                    <a:p>
                      <a:pPr marL="0" marR="0" lvl="0" indent="0" algn="ctr" rtl="0">
                        <a:lnSpc>
                          <a:spcPct val="100000"/>
                        </a:lnSpc>
                        <a:spcBef>
                          <a:spcPts val="0"/>
                        </a:spcBef>
                        <a:spcAft>
                          <a:spcPts val="0"/>
                        </a:spcAft>
                        <a:buClr>
                          <a:schemeClr val="lt1"/>
                        </a:buClr>
                        <a:buSzPct val="25000"/>
                        <a:buFont typeface="Arial"/>
                        <a:buNone/>
                      </a:pPr>
                      <a:r>
                        <a:rPr lang="en-US" sz="1400" b="1" i="0" u="none" strike="noStrike" cap="none" baseline="0" dirty="0">
                          <a:solidFill>
                            <a:schemeClr val="lt1"/>
                          </a:solidFill>
                          <a:latin typeface="Arial"/>
                          <a:ea typeface="Arial"/>
                          <a:cs typeface="Arial"/>
                          <a:sym typeface="Arial"/>
                        </a:rPr>
                        <a:t>Grade Levels </a:t>
                      </a: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31859C"/>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dirty="0">
                          <a:solidFill>
                            <a:srgbClr val="000000"/>
                          </a:solidFill>
                          <a:latin typeface="Arial"/>
                          <a:ea typeface="Arial"/>
                          <a:cs typeface="Arial"/>
                          <a:sym typeface="Arial"/>
                        </a:rPr>
                        <a:t>Each grade:</a:t>
                      </a:r>
                    </a:p>
                    <a:p>
                      <a:pPr marL="0" marR="0" lvl="0" indent="0" algn="l" rtl="0">
                        <a:lnSpc>
                          <a:spcPct val="100000"/>
                        </a:lnSpc>
                        <a:spcBef>
                          <a:spcPts val="0"/>
                        </a:spcBef>
                        <a:spcAft>
                          <a:spcPts val="0"/>
                        </a:spcAft>
                        <a:buClr>
                          <a:srgbClr val="000000"/>
                        </a:buClr>
                        <a:buSzPct val="100000"/>
                        <a:buFont typeface="Arial"/>
                        <a:buNone/>
                      </a:pPr>
                      <a:r>
                        <a:rPr lang="en-US" sz="1400" b="0" i="0" u="none" strike="noStrike" cap="none" baseline="0" dirty="0">
                          <a:solidFill>
                            <a:srgbClr val="000000"/>
                          </a:solidFill>
                          <a:latin typeface="Arial"/>
                          <a:ea typeface="Arial"/>
                          <a:cs typeface="Arial"/>
                          <a:sym typeface="Arial"/>
                        </a:rPr>
                        <a:t>3–8, 11</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F1F5"/>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 Grade bands: </a:t>
                      </a:r>
                    </a:p>
                    <a:p>
                      <a:pPr marL="0" marR="0" lvl="0" indent="0" algn="l" rtl="0">
                        <a:lnSpc>
                          <a:spcPct val="100000"/>
                        </a:lnSpc>
                        <a:spcBef>
                          <a:spcPts val="0"/>
                        </a:spcBef>
                        <a:spcAft>
                          <a:spcPts val="0"/>
                        </a:spcAft>
                        <a:buClr>
                          <a:srgbClr val="000000"/>
                        </a:buClr>
                        <a:buSzPct val="100000"/>
                        <a:buFont typeface="Arial"/>
                        <a:buChar char="•"/>
                      </a:pPr>
                      <a:r>
                        <a:rPr lang="en-US" sz="1400" b="0" i="0" u="none" strike="noStrike" cap="none" baseline="0">
                          <a:solidFill>
                            <a:srgbClr val="000000"/>
                          </a:solidFill>
                          <a:latin typeface="Arial"/>
                          <a:ea typeface="Arial"/>
                          <a:cs typeface="Arial"/>
                          <a:sym typeface="Arial"/>
                        </a:rPr>
                        <a:t>3–5 </a:t>
                      </a:r>
                    </a:p>
                    <a:p>
                      <a:pPr marL="0" marR="0" lvl="0" indent="0" algn="l" rtl="0">
                        <a:lnSpc>
                          <a:spcPct val="100000"/>
                        </a:lnSpc>
                        <a:spcBef>
                          <a:spcPts val="0"/>
                        </a:spcBef>
                        <a:spcAft>
                          <a:spcPts val="0"/>
                        </a:spcAft>
                        <a:buClr>
                          <a:srgbClr val="000000"/>
                        </a:buClr>
                        <a:buSzPct val="100000"/>
                        <a:buFont typeface="Arial"/>
                        <a:buChar char="•"/>
                      </a:pPr>
                      <a:r>
                        <a:rPr lang="en-US" sz="1400" b="0" i="0" u="none" strike="noStrike" cap="none" baseline="0">
                          <a:solidFill>
                            <a:srgbClr val="000000"/>
                          </a:solidFill>
                          <a:latin typeface="Arial"/>
                          <a:ea typeface="Arial"/>
                          <a:cs typeface="Arial"/>
                          <a:sym typeface="Arial"/>
                        </a:rPr>
                        <a:t>6–8</a:t>
                      </a:r>
                    </a:p>
                    <a:p>
                      <a:pPr marL="0" marR="0" lvl="0" indent="0" algn="l" rtl="0">
                        <a:lnSpc>
                          <a:spcPct val="100000"/>
                        </a:lnSpc>
                        <a:spcBef>
                          <a:spcPts val="0"/>
                        </a:spcBef>
                        <a:spcAft>
                          <a:spcPts val="0"/>
                        </a:spcAft>
                        <a:buClr>
                          <a:srgbClr val="000000"/>
                        </a:buClr>
                        <a:buSzPct val="100000"/>
                        <a:buFont typeface="Arial"/>
                        <a:buChar char="•"/>
                      </a:pPr>
                      <a:r>
                        <a:rPr lang="en-US" sz="1400" b="0" i="0" u="none" strike="noStrike" cap="none" baseline="0">
                          <a:solidFill>
                            <a:srgbClr val="000000"/>
                          </a:solidFill>
                          <a:latin typeface="Arial"/>
                          <a:ea typeface="Arial"/>
                          <a:cs typeface="Arial"/>
                          <a:sym typeface="Arial"/>
                        </a:rPr>
                        <a:t>High school</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F1F5"/>
                    </a:solidFill>
                  </a:tcPr>
                </a:tc>
              </a:tr>
              <a:tr h="1276830">
                <a:tc>
                  <a:txBody>
                    <a:bodyPr/>
                    <a:lstStyle/>
                    <a:p>
                      <a:pPr marL="0" marR="0" lvl="0" indent="0" algn="ctr" rtl="0">
                        <a:lnSpc>
                          <a:spcPct val="100000"/>
                        </a:lnSpc>
                        <a:spcBef>
                          <a:spcPts val="0"/>
                        </a:spcBef>
                        <a:spcAft>
                          <a:spcPts val="0"/>
                        </a:spcAft>
                        <a:buClr>
                          <a:schemeClr val="lt1"/>
                        </a:buClr>
                        <a:buSzPct val="25000"/>
                        <a:buFont typeface="Arial"/>
                        <a:buNone/>
                      </a:pPr>
                      <a:r>
                        <a:rPr lang="en-US" sz="1400" b="1" i="0" u="none" strike="noStrike" cap="none" baseline="0">
                          <a:solidFill>
                            <a:schemeClr val="lt1"/>
                          </a:solidFill>
                          <a:latin typeface="Arial"/>
                          <a:ea typeface="Arial"/>
                          <a:cs typeface="Arial"/>
                          <a:sym typeface="Arial"/>
                        </a:rPr>
                        <a:t>Number and Types of Items </a:t>
                      </a: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31859C"/>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dirty="0">
                          <a:solidFill>
                            <a:srgbClr val="000000"/>
                          </a:solidFill>
                          <a:latin typeface="Arial"/>
                          <a:ea typeface="Arial"/>
                          <a:cs typeface="Arial"/>
                          <a:sym typeface="Arial"/>
                        </a:rPr>
                        <a:t>Approximately 30 items in ELA and 30 items in math per grade level </a:t>
                      </a:r>
                    </a:p>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dirty="0">
                          <a:solidFill>
                            <a:srgbClr val="000000"/>
                          </a:solidFill>
                          <a:latin typeface="Arial"/>
                          <a:ea typeface="Arial"/>
                          <a:cs typeface="Arial"/>
                          <a:sym typeface="Arial"/>
                        </a:rPr>
                        <a:t>Includes 1 ELA PT and 1 math PT per grade level</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E3EA"/>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Approximately 15 items per grade band (6 in ELA and 8–9 in math); PTs are not available </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E3EA"/>
                    </a:solidFill>
                  </a:tcPr>
                </a:tc>
              </a:tr>
              <a:tr h="1256373">
                <a:tc>
                  <a:txBody>
                    <a:bodyPr/>
                    <a:lstStyle/>
                    <a:p>
                      <a:pPr marL="0" marR="0" lvl="0" indent="0" algn="ctr" rtl="0">
                        <a:lnSpc>
                          <a:spcPct val="100000"/>
                        </a:lnSpc>
                        <a:spcBef>
                          <a:spcPts val="0"/>
                        </a:spcBef>
                        <a:spcAft>
                          <a:spcPts val="0"/>
                        </a:spcAft>
                        <a:buClr>
                          <a:schemeClr val="lt1"/>
                        </a:buClr>
                        <a:buSzPct val="25000"/>
                        <a:buFont typeface="Arial"/>
                        <a:buNone/>
                      </a:pPr>
                      <a:r>
                        <a:rPr lang="en-US" sz="1400" b="1" i="0" u="none" strike="noStrike" cap="none" baseline="0">
                          <a:solidFill>
                            <a:schemeClr val="lt1"/>
                          </a:solidFill>
                          <a:latin typeface="Arial"/>
                          <a:ea typeface="Arial"/>
                          <a:cs typeface="Arial"/>
                          <a:sym typeface="Arial"/>
                        </a:rPr>
                        <a:t>Universal Tools, Designated Supports, and </a:t>
                      </a:r>
                      <a:r>
                        <a:rPr lang="en-US" sz="1300" b="1" i="0" u="none" strike="noStrike" cap="none" baseline="0">
                          <a:solidFill>
                            <a:schemeClr val="lt1"/>
                          </a:solidFill>
                          <a:latin typeface="Arial"/>
                          <a:ea typeface="Arial"/>
                          <a:cs typeface="Arial"/>
                          <a:sym typeface="Arial"/>
                        </a:rPr>
                        <a:t>Accommodations </a:t>
                      </a: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31859C"/>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All</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F1F5"/>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All</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F1F5"/>
                    </a:solidFill>
                  </a:tcPr>
                </a:tc>
              </a:tr>
              <a:tr h="988533">
                <a:tc>
                  <a:txBody>
                    <a:bodyPr/>
                    <a:lstStyle/>
                    <a:p>
                      <a:pPr marL="0" marR="0" lvl="0" indent="0" algn="ctr" rtl="0">
                        <a:lnSpc>
                          <a:spcPct val="100000"/>
                        </a:lnSpc>
                        <a:spcBef>
                          <a:spcPts val="0"/>
                        </a:spcBef>
                        <a:spcAft>
                          <a:spcPts val="0"/>
                        </a:spcAft>
                        <a:buClr>
                          <a:schemeClr val="lt1"/>
                        </a:buClr>
                        <a:buSzPct val="25000"/>
                        <a:buFont typeface="Arial"/>
                        <a:buNone/>
                      </a:pPr>
                      <a:r>
                        <a:rPr lang="en-US" sz="1400" b="1" i="0" u="none" strike="noStrike" cap="none" baseline="0">
                          <a:solidFill>
                            <a:schemeClr val="lt1"/>
                          </a:solidFill>
                          <a:latin typeface="Arial"/>
                          <a:ea typeface="Arial"/>
                          <a:cs typeface="Arial"/>
                          <a:sym typeface="Arial"/>
                        </a:rPr>
                        <a:t>Scoring</a:t>
                      </a:r>
                    </a:p>
                  </a:txBody>
                  <a:tcPr marL="91425" marR="91425" marT="45750" marB="4575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31859C"/>
                    </a:solidFill>
                  </a:tcPr>
                </a:tc>
                <a:tc>
                  <a:txBody>
                    <a:bodyPr/>
                    <a:lstStyle/>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Results are not scored, however answer keys and scoring rubrics are available</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E3EA"/>
                    </a:solidFill>
                  </a:tcPr>
                </a:tc>
                <a:tc>
                  <a:txBody>
                    <a:bodyPr/>
                    <a:lstStyle/>
                    <a:p>
                      <a:pPr marL="0" marR="0" lvl="0" indent="0" algn="l" rtl="0">
                        <a:lnSpc>
                          <a:spcPct val="100000"/>
                        </a:lnSpc>
                        <a:spcBef>
                          <a:spcPts val="0"/>
                        </a:spcBef>
                        <a:spcAft>
                          <a:spcPts val="0"/>
                        </a:spcAft>
                        <a:buClr>
                          <a:schemeClr val="dk1"/>
                        </a:buClr>
                        <a:buFont typeface="Arial"/>
                        <a:buNone/>
                      </a:pPr>
                      <a:endParaRPr sz="1400" b="0" i="0" u="none" strike="noStrike" cap="none" baseline="0"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ct val="25000"/>
                        <a:buFont typeface="Arial"/>
                        <a:buNone/>
                      </a:pPr>
                      <a:r>
                        <a:rPr lang="en-US" sz="1400" b="0" i="0" u="none" strike="noStrike" cap="none" baseline="0" dirty="0">
                          <a:solidFill>
                            <a:srgbClr val="000000"/>
                          </a:solidFill>
                          <a:latin typeface="Arial"/>
                          <a:ea typeface="Arial"/>
                          <a:cs typeface="Arial"/>
                          <a:sym typeface="Arial"/>
                        </a:rPr>
                        <a:t>Results are not scored</a:t>
                      </a:r>
                    </a:p>
                  </a:txBody>
                  <a:tcPr marL="91425" marR="91425" marT="45750" marB="45750">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E3EA"/>
                    </a:solidFill>
                  </a:tcPr>
                </a:tc>
              </a:tr>
            </a:tbl>
          </a:graphicData>
        </a:graphic>
      </p:graphicFrame>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Shape 142"/>
          <p:cNvSpPr txBox="1">
            <a:spLocks noGrp="1"/>
          </p:cNvSpPr>
          <p:nvPr>
            <p:ph type="title"/>
          </p:nvPr>
        </p:nvSpPr>
        <p:spPr>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3600" b="1" i="0" u="none" strike="noStrike" cap="none" baseline="0" dirty="0" smtClean="0">
                <a:solidFill>
                  <a:srgbClr val="003067"/>
                </a:solidFill>
                <a:latin typeface="Verdana"/>
                <a:ea typeface="Verdana"/>
                <a:cs typeface="Verdana"/>
                <a:sym typeface="Verdana"/>
              </a:rPr>
              <a:t>Access to Practice and Training Tests</a:t>
            </a:r>
            <a:endParaRPr lang="en-US" sz="3600" b="1" i="0" u="none" strike="noStrike" cap="none" baseline="0" dirty="0">
              <a:solidFill>
                <a:srgbClr val="003067"/>
              </a:solidFill>
              <a:latin typeface="Verdana"/>
              <a:ea typeface="Verdana"/>
              <a:cs typeface="Verdana"/>
              <a:sym typeface="Verdana"/>
            </a:endParaRPr>
          </a:p>
        </p:txBody>
      </p:sp>
      <p:pic>
        <p:nvPicPr>
          <p:cNvPr id="3" name="Picture 2"/>
          <p:cNvPicPr>
            <a:picLocks noChangeAspect="1"/>
          </p:cNvPicPr>
          <p:nvPr/>
        </p:nvPicPr>
        <p:blipFill>
          <a:blip r:embed="rId3"/>
          <a:stretch>
            <a:fillRect/>
          </a:stretch>
        </p:blipFill>
        <p:spPr>
          <a:xfrm>
            <a:off x="0" y="1536700"/>
            <a:ext cx="4114800" cy="3086100"/>
          </a:xfrm>
          <a:prstGeom prst="rect">
            <a:avLst/>
          </a:prstGeom>
        </p:spPr>
      </p:pic>
      <p:pic>
        <p:nvPicPr>
          <p:cNvPr id="4" name="Picture 3"/>
          <p:cNvPicPr>
            <a:picLocks noChangeAspect="1"/>
          </p:cNvPicPr>
          <p:nvPr/>
        </p:nvPicPr>
        <p:blipFill>
          <a:blip r:embed="rId4"/>
          <a:stretch>
            <a:fillRect/>
          </a:stretch>
        </p:blipFill>
        <p:spPr>
          <a:xfrm>
            <a:off x="4435358" y="1654975"/>
            <a:ext cx="4454642" cy="2967825"/>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Shape 165"/>
          <p:cNvSpPr txBox="1">
            <a:spLocks noGrp="1"/>
          </p:cNvSpPr>
          <p:nvPr>
            <p:ph type="title"/>
          </p:nvPr>
        </p:nvSpPr>
        <p:spPr>
          <a:xfrm>
            <a:off x="0" y="487637"/>
            <a:ext cx="9144000" cy="6399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3600" b="1" i="0" u="none" strike="noStrike" cap="none" baseline="0" dirty="0" smtClean="0">
                <a:solidFill>
                  <a:srgbClr val="003067"/>
                </a:solidFill>
                <a:latin typeface="Verdana"/>
                <a:ea typeface="Verdana"/>
                <a:cs typeface="Verdana"/>
                <a:sym typeface="Verdana"/>
              </a:rPr>
              <a:t>Estimated Testing </a:t>
            </a:r>
            <a:r>
              <a:rPr lang="en-US" sz="3600" b="1" i="0" u="none" strike="noStrike" cap="none" baseline="0" dirty="0">
                <a:solidFill>
                  <a:srgbClr val="003067"/>
                </a:solidFill>
                <a:latin typeface="Verdana"/>
                <a:ea typeface="Verdana"/>
                <a:cs typeface="Verdana"/>
                <a:sym typeface="Verdana"/>
              </a:rPr>
              <a:t>Time</a:t>
            </a:r>
          </a:p>
        </p:txBody>
      </p:sp>
      <p:graphicFrame>
        <p:nvGraphicFramePr>
          <p:cNvPr id="167" name="Shape 167"/>
          <p:cNvGraphicFramePr/>
          <p:nvPr>
            <p:extLst>
              <p:ext uri="{D42A27DB-BD31-4B8C-83A1-F6EECF244321}">
                <p14:modId xmlns:p14="http://schemas.microsoft.com/office/powerpoint/2010/main" val="44084020"/>
              </p:ext>
            </p:extLst>
          </p:nvPr>
        </p:nvGraphicFramePr>
        <p:xfrm>
          <a:off x="-1" y="1320803"/>
          <a:ext cx="9144001" cy="5554131"/>
        </p:xfrm>
        <a:graphic>
          <a:graphicData uri="http://schemas.openxmlformats.org/drawingml/2006/table">
            <a:tbl>
              <a:tblPr>
                <a:noFill/>
                <a:tableStyleId>{4E5401BB-C4B4-420E-A748-8B7ECD4B1DCB}</a:tableStyleId>
              </a:tblPr>
              <a:tblGrid>
                <a:gridCol w="1828812"/>
                <a:gridCol w="868686"/>
                <a:gridCol w="1343019"/>
                <a:gridCol w="1343019"/>
                <a:gridCol w="1343019"/>
                <a:gridCol w="1343019"/>
                <a:gridCol w="1074427"/>
              </a:tblGrid>
              <a:tr h="1536756">
                <a:tc>
                  <a:txBody>
                    <a:bodyPr/>
                    <a:lstStyle/>
                    <a:p>
                      <a:pPr marL="0" marR="0" lvl="0" indent="0" algn="ctr" rtl="0">
                        <a:lnSpc>
                          <a:spcPct val="100000"/>
                        </a:lnSpc>
                        <a:spcBef>
                          <a:spcPts val="0"/>
                        </a:spcBef>
                        <a:spcAft>
                          <a:spcPts val="30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Content Area</a:t>
                      </a:r>
                    </a:p>
                  </a:txBody>
                  <a:tcPr marL="73025" marR="73025" marT="71100" marB="71100" anchor="b">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dk1"/>
                    </a:solidFill>
                  </a:tcPr>
                </a:tc>
                <a:tc>
                  <a:txBody>
                    <a:bodyPr/>
                    <a:lstStyle/>
                    <a:p>
                      <a:pPr marL="0" marR="0" lvl="0" indent="0" algn="ctr" rtl="0">
                        <a:lnSpc>
                          <a:spcPct val="100000"/>
                        </a:lnSpc>
                        <a:spcBef>
                          <a:spcPts val="0"/>
                        </a:spcBef>
                        <a:spcAft>
                          <a:spcPts val="30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Grades</a:t>
                      </a:r>
                    </a:p>
                  </a:txBody>
                  <a:tcPr marL="73025" marR="73025" marT="71100" marB="71100" anchor="b">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dk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100" b="1" i="0" u="none" strike="noStrike" cap="none" baseline="0" dirty="0">
                          <a:solidFill>
                            <a:srgbClr val="FFFFFF"/>
                          </a:solidFill>
                          <a:latin typeface="Arial"/>
                          <a:ea typeface="Arial"/>
                          <a:cs typeface="Arial"/>
                          <a:sym typeface="Arial"/>
                        </a:rPr>
                        <a:t>Computer Adaptive Test (CAT) items</a:t>
                      </a:r>
                    </a:p>
                    <a:p>
                      <a:pPr marL="0" marR="0" lvl="0" indent="0" algn="ctr" rtl="0">
                        <a:lnSpc>
                          <a:spcPct val="100000"/>
                        </a:lnSpc>
                        <a:spcBef>
                          <a:spcPts val="600"/>
                        </a:spcBef>
                        <a:spcAft>
                          <a:spcPts val="300"/>
                        </a:spcAft>
                        <a:buClr>
                          <a:srgbClr val="FFFFFF"/>
                        </a:buClr>
                        <a:buSzPct val="25000"/>
                        <a:buFont typeface="Arial"/>
                        <a:buNone/>
                      </a:pPr>
                      <a:r>
                        <a:rPr lang="en-US" sz="1100" b="1" i="0" u="none" strike="noStrike" cap="none" baseline="0" dirty="0" err="1">
                          <a:solidFill>
                            <a:srgbClr val="FFFFFF"/>
                          </a:solidFill>
                          <a:latin typeface="Arial"/>
                          <a:ea typeface="Arial"/>
                          <a:cs typeface="Arial"/>
                          <a:sym typeface="Arial"/>
                        </a:rPr>
                        <a:t>hrs</a:t>
                      </a:r>
                      <a:r>
                        <a:rPr lang="en-US" sz="1100" b="1" i="0" u="none" strike="noStrike" cap="none" baseline="0" dirty="0">
                          <a:solidFill>
                            <a:srgbClr val="FFFFFF"/>
                          </a:solidFill>
                          <a:latin typeface="Arial"/>
                          <a:ea typeface="Arial"/>
                          <a:cs typeface="Arial"/>
                          <a:sym typeface="Arial"/>
                        </a:rPr>
                        <a:t> : </a:t>
                      </a:r>
                      <a:r>
                        <a:rPr lang="en-US" sz="1100" b="1" i="0" u="none" strike="noStrike" cap="none" baseline="0" dirty="0" err="1">
                          <a:solidFill>
                            <a:srgbClr val="FFFFFF"/>
                          </a:solidFill>
                          <a:latin typeface="Arial"/>
                          <a:ea typeface="Arial"/>
                          <a:cs typeface="Arial"/>
                          <a:sym typeface="Arial"/>
                        </a:rPr>
                        <a:t>mins</a:t>
                      </a:r>
                      <a:endParaRPr lang="en-US" sz="1100" b="1" i="0" u="none" strike="noStrike" cap="none" baseline="0" dirty="0">
                        <a:solidFill>
                          <a:srgbClr val="FFFFFF"/>
                        </a:solidFill>
                        <a:latin typeface="Arial"/>
                        <a:ea typeface="Arial"/>
                        <a:cs typeface="Arial"/>
                        <a:sym typeface="Arial"/>
                      </a:endParaRPr>
                    </a:p>
                  </a:txBody>
                  <a:tcPr marL="73025" marR="73025" marT="0" marB="0" anchor="b">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dk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Performance Task (PT)</a:t>
                      </a:r>
                    </a:p>
                    <a:p>
                      <a:pPr marL="0" marR="0" lvl="0" indent="0" algn="ctr" rtl="0">
                        <a:lnSpc>
                          <a:spcPct val="100000"/>
                        </a:lnSpc>
                        <a:spcBef>
                          <a:spcPts val="600"/>
                        </a:spcBef>
                        <a:spcAft>
                          <a:spcPts val="30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hrs : mins</a:t>
                      </a:r>
                    </a:p>
                  </a:txBody>
                  <a:tcPr marL="73025" marR="73025" marT="71100" marB="71100" anchor="b">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dk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Total</a:t>
                      </a:r>
                    </a:p>
                    <a:p>
                      <a:pPr marL="0" marR="0" lvl="0" indent="0" algn="ctr" rtl="0">
                        <a:lnSpc>
                          <a:spcPct val="100000"/>
                        </a:lnSpc>
                        <a:spcBef>
                          <a:spcPts val="600"/>
                        </a:spcBef>
                        <a:spcAft>
                          <a:spcPts val="30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hrs : mins</a:t>
                      </a:r>
                    </a:p>
                  </a:txBody>
                  <a:tcPr marL="73025" marR="73025" marT="71100" marB="71100" anchor="b">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dk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Classroom Activity (administered prior to the PT)*</a:t>
                      </a:r>
                    </a:p>
                    <a:p>
                      <a:pPr marL="0" marR="0" lvl="0" indent="0" algn="ctr" rtl="0">
                        <a:lnSpc>
                          <a:spcPct val="100000"/>
                        </a:lnSpc>
                        <a:spcBef>
                          <a:spcPts val="600"/>
                        </a:spcBef>
                        <a:spcAft>
                          <a:spcPts val="30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hrs : mins</a:t>
                      </a:r>
                    </a:p>
                  </a:txBody>
                  <a:tcPr marL="73025" marR="73025" marT="71100" marB="71100" anchor="b">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dk1"/>
                    </a:solidFill>
                  </a:tcPr>
                </a:tc>
                <a:tc>
                  <a:txBody>
                    <a:bodyPr/>
                    <a:lstStyle/>
                    <a:p>
                      <a:pPr marL="0" marR="0" lvl="0" indent="0" algn="ctr" rtl="0">
                        <a:lnSpc>
                          <a:spcPct val="100000"/>
                        </a:lnSpc>
                        <a:spcBef>
                          <a:spcPts val="0"/>
                        </a:spcBef>
                        <a:spcAft>
                          <a:spcPts val="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Total</a:t>
                      </a:r>
                    </a:p>
                    <a:p>
                      <a:pPr marL="0" marR="0" lvl="0" indent="0" algn="ctr" rtl="0">
                        <a:lnSpc>
                          <a:spcPct val="100000"/>
                        </a:lnSpc>
                        <a:spcBef>
                          <a:spcPts val="600"/>
                        </a:spcBef>
                        <a:spcAft>
                          <a:spcPts val="300"/>
                        </a:spcAft>
                        <a:buClr>
                          <a:srgbClr val="FFFFFF"/>
                        </a:buClr>
                        <a:buSzPct val="25000"/>
                        <a:buFont typeface="Arial"/>
                        <a:buNone/>
                      </a:pPr>
                      <a:r>
                        <a:rPr lang="en-US" sz="1100" b="1" i="0" u="none" strike="noStrike" cap="none" baseline="0">
                          <a:solidFill>
                            <a:srgbClr val="FFFFFF"/>
                          </a:solidFill>
                          <a:latin typeface="Arial"/>
                          <a:ea typeface="Arial"/>
                          <a:cs typeface="Arial"/>
                          <a:sym typeface="Arial"/>
                        </a:rPr>
                        <a:t>hrs : mins</a:t>
                      </a:r>
                    </a:p>
                  </a:txBody>
                  <a:tcPr marL="73025" marR="73025" marT="71100" marB="71100" anchor="b">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dk1"/>
                    </a:solidFill>
                  </a:tcPr>
                </a:tc>
              </a:tr>
              <a:tr h="446375">
                <a:tc rowSpan="3">
                  <a:txBody>
                    <a:bodyPr/>
                    <a:lstStyle/>
                    <a:p>
                      <a:pPr marL="0" marR="0" lvl="0" indent="0" algn="l" rtl="0">
                        <a:lnSpc>
                          <a:spcPct val="100000"/>
                        </a:lnSpc>
                        <a:spcBef>
                          <a:spcPts val="0"/>
                        </a:spcBef>
                        <a:spcAft>
                          <a:spcPts val="300"/>
                        </a:spcAft>
                        <a:buClr>
                          <a:srgbClr val="FFFFFF"/>
                        </a:buClr>
                        <a:buSzPct val="25000"/>
                        <a:buFont typeface="Arial"/>
                        <a:buNone/>
                      </a:pPr>
                      <a:r>
                        <a:rPr lang="en-US" sz="1400" b="1" i="0" u="none" strike="noStrike" cap="none" baseline="0" dirty="0">
                          <a:solidFill>
                            <a:srgbClr val="FFFFFF"/>
                          </a:solidFill>
                          <a:latin typeface="Arial"/>
                          <a:ea typeface="Arial"/>
                          <a:cs typeface="Arial"/>
                          <a:sym typeface="Arial"/>
                        </a:rPr>
                        <a:t>English Language Arts/Literacy </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chemeClr val="accent1"/>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3–5</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1:30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2:00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4:00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0D8E8"/>
                    </a:solidFill>
                  </a:tcPr>
                </a:tc>
              </a:tr>
              <a:tr h="446375">
                <a:tc vMerge="1">
                  <a:txBody>
                    <a:bodyPr/>
                    <a:lstStyle/>
                    <a:p>
                      <a:endParaRPr lang="en-US"/>
                    </a:p>
                  </a:txBody>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6–8</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1:30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2:00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EDF4"/>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4:00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9EDF4"/>
                    </a:solidFill>
                  </a:tcPr>
                </a:tc>
              </a:tr>
              <a:tr h="446375">
                <a:tc vMerge="1">
                  <a:txBody>
                    <a:bodyPr/>
                    <a:lstStyle/>
                    <a:p>
                      <a:endParaRPr lang="en-US"/>
                    </a:p>
                  </a:txBody>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11</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2:00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2:00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4:00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D0D8E8"/>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4:30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D0D8E8"/>
                    </a:solidFill>
                  </a:tcPr>
                </a:tc>
              </a:tr>
              <a:tr h="446375">
                <a:tc rowSpan="3">
                  <a:txBody>
                    <a:bodyPr/>
                    <a:lstStyle/>
                    <a:p>
                      <a:pPr marL="0" marR="0" lvl="0" indent="0" algn="l" rtl="0">
                        <a:lnSpc>
                          <a:spcPct val="100000"/>
                        </a:lnSpc>
                        <a:spcBef>
                          <a:spcPts val="0"/>
                        </a:spcBef>
                        <a:spcAft>
                          <a:spcPts val="300"/>
                        </a:spcAft>
                        <a:buClr>
                          <a:srgbClr val="FFFFFF"/>
                        </a:buClr>
                        <a:buSzPct val="25000"/>
                        <a:buFont typeface="Arial"/>
                        <a:buNone/>
                      </a:pPr>
                      <a:r>
                        <a:rPr lang="en-US" sz="1400" b="1" i="0" u="none" strike="noStrike" cap="none" baseline="0">
                          <a:solidFill>
                            <a:srgbClr val="FFFFFF"/>
                          </a:solidFill>
                          <a:latin typeface="Arial"/>
                          <a:ea typeface="Arial"/>
                          <a:cs typeface="Arial"/>
                          <a:sym typeface="Arial"/>
                        </a:rPr>
                        <a:t>Mathematics</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604A7B"/>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3–5</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1:30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2:30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6E0EC"/>
                    </a:solidFill>
                  </a:tcPr>
                </a:tc>
              </a:tr>
              <a:tr h="446375">
                <a:tc vMerge="1">
                  <a:txBody>
                    <a:bodyPr/>
                    <a:lstStyle/>
                    <a:p>
                      <a:endParaRPr lang="en-US"/>
                    </a:p>
                  </a:txBody>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6–8</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CCC1DA"/>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2:00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CCC1DA"/>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CCC1DA"/>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CCC1DA"/>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CCC1DA"/>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CCC1DA"/>
                    </a:solidFill>
                  </a:tcPr>
                </a:tc>
              </a:tr>
              <a:tr h="446375">
                <a:tc vMerge="1">
                  <a:txBody>
                    <a:bodyPr/>
                    <a:lstStyle/>
                    <a:p>
                      <a:endParaRPr lang="en-US"/>
                    </a:p>
                  </a:txBody>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11</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2:00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E6E0E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4:00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38100" cap="flat">
                      <a:solidFill>
                        <a:schemeClr val="lt1"/>
                      </a:solidFill>
                      <a:prstDash val="solid"/>
                      <a:round/>
                      <a:headEnd type="none" w="med" len="med"/>
                      <a:tailEnd type="none" w="med" len="med"/>
                    </a:lnB>
                    <a:solidFill>
                      <a:srgbClr val="E6E0EC"/>
                    </a:solidFill>
                  </a:tcPr>
                </a:tc>
              </a:tr>
              <a:tr h="446375">
                <a:tc rowSpan="3">
                  <a:txBody>
                    <a:bodyPr/>
                    <a:lstStyle/>
                    <a:p>
                      <a:pPr marL="0" marR="0" lvl="0" indent="0" algn="l" rtl="0">
                        <a:lnSpc>
                          <a:spcPct val="100000"/>
                        </a:lnSpc>
                        <a:spcBef>
                          <a:spcPts val="0"/>
                        </a:spcBef>
                        <a:spcAft>
                          <a:spcPts val="300"/>
                        </a:spcAft>
                        <a:buClr>
                          <a:srgbClr val="FFFFFF"/>
                        </a:buClr>
                        <a:buSzPct val="25000"/>
                        <a:buFont typeface="Arial"/>
                        <a:buNone/>
                      </a:pPr>
                      <a:r>
                        <a:rPr lang="en-US" sz="1400" b="1" i="0" u="none" strike="noStrike" cap="none" baseline="0">
                          <a:solidFill>
                            <a:srgbClr val="FFFFFF"/>
                          </a:solidFill>
                          <a:latin typeface="Arial"/>
                          <a:ea typeface="Arial"/>
                          <a:cs typeface="Arial"/>
                          <a:sym typeface="Arial"/>
                        </a:rPr>
                        <a:t>Both</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77933C"/>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3–5</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6:00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7:00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381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r>
              <a:tr h="446375">
                <a:tc vMerge="1">
                  <a:txBody>
                    <a:bodyPr/>
                    <a:lstStyle/>
                    <a:p>
                      <a:endParaRPr lang="en-US"/>
                    </a:p>
                  </a:txBody>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6–8</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BF1DE"/>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3:30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BF1DE"/>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BF1DE"/>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6:30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BF1DE"/>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BF1DE"/>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7:30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EBF1DE"/>
                    </a:solidFill>
                  </a:tcPr>
                </a:tc>
              </a:tr>
              <a:tr h="446375">
                <a:tc vMerge="1">
                  <a:txBody>
                    <a:bodyPr/>
                    <a:lstStyle/>
                    <a:p>
                      <a:endParaRPr lang="en-US"/>
                    </a:p>
                  </a:txBody>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11</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4:00</a:t>
                      </a:r>
                    </a:p>
                  </a:txBody>
                  <a:tcPr marL="73025" marR="73025" marT="0" marB="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3:30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7:30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a:solidFill>
                            <a:srgbClr val="000000"/>
                          </a:solidFill>
                          <a:latin typeface="Arial"/>
                          <a:ea typeface="Arial"/>
                          <a:cs typeface="Arial"/>
                          <a:sym typeface="Arial"/>
                        </a:rPr>
                        <a:t>1:00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c>
                  <a:txBody>
                    <a:bodyPr/>
                    <a:lstStyle/>
                    <a:p>
                      <a:pPr marL="0" marR="0" lvl="0" indent="0" algn="ctr" rtl="0">
                        <a:lnSpc>
                          <a:spcPct val="100000"/>
                        </a:lnSpc>
                        <a:spcBef>
                          <a:spcPts val="0"/>
                        </a:spcBef>
                        <a:spcAft>
                          <a:spcPts val="300"/>
                        </a:spcAft>
                        <a:buClr>
                          <a:srgbClr val="000000"/>
                        </a:buClr>
                        <a:buSzPct val="25000"/>
                        <a:buFont typeface="Arial"/>
                        <a:buNone/>
                      </a:pPr>
                      <a:r>
                        <a:rPr lang="en-US" sz="1400" b="0" i="0" u="none" strike="noStrike" cap="none" baseline="0" dirty="0">
                          <a:solidFill>
                            <a:srgbClr val="000000"/>
                          </a:solidFill>
                          <a:latin typeface="Arial"/>
                          <a:ea typeface="Arial"/>
                          <a:cs typeface="Arial"/>
                          <a:sym typeface="Arial"/>
                        </a:rPr>
                        <a:t>8:30</a:t>
                      </a:r>
                    </a:p>
                  </a:txBody>
                  <a:tcPr marL="73025" marR="73025" marT="71100" marB="71100" anchor="ctr">
                    <a:lnL w="12700" cap="flat">
                      <a:solidFill>
                        <a:schemeClr val="lt1"/>
                      </a:solidFill>
                      <a:prstDash val="solid"/>
                      <a:round/>
                      <a:headEnd type="none" w="med" len="med"/>
                      <a:tailEnd type="none" w="med" len="med"/>
                    </a:lnL>
                    <a:lnR w="12700" cap="flat">
                      <a:solidFill>
                        <a:schemeClr val="lt1"/>
                      </a:solidFill>
                      <a:prstDash val="solid"/>
                      <a:round/>
                      <a:headEnd type="none" w="med" len="med"/>
                      <a:tailEnd type="none" w="med" len="med"/>
                    </a:lnR>
                    <a:lnT w="12700" cap="flat">
                      <a:solidFill>
                        <a:schemeClr val="lt1"/>
                      </a:solidFill>
                      <a:prstDash val="solid"/>
                      <a:round/>
                      <a:headEnd type="none" w="med" len="med"/>
                      <a:tailEnd type="none" w="med" len="med"/>
                    </a:lnT>
                    <a:lnB w="12700" cap="flat">
                      <a:solidFill>
                        <a:schemeClr val="lt1"/>
                      </a:solidFill>
                      <a:prstDash val="solid"/>
                      <a:round/>
                      <a:headEnd type="none" w="med" len="med"/>
                      <a:tailEnd type="none" w="med" len="med"/>
                    </a:lnB>
                    <a:solidFill>
                      <a:srgbClr val="D7E4BD"/>
                    </a:solidFill>
                  </a:tcPr>
                </a:tc>
              </a:tr>
            </a:tbl>
          </a:graphicData>
        </a:graphic>
      </p:graphicFrame>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3" name="Shape 210"/>
          <p:cNvSpPr txBox="1">
            <a:spLocks noGrp="1"/>
          </p:cNvSpPr>
          <p:nvPr>
            <p:ph type="title"/>
          </p:nvPr>
        </p:nvSpPr>
        <p:spPr>
          <a:xfrm>
            <a:off x="0" y="769275"/>
            <a:ext cx="9144000" cy="6399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3600" b="1" i="0" u="none" strike="noStrike" cap="none" baseline="0" dirty="0" smtClean="0">
                <a:solidFill>
                  <a:srgbClr val="003067"/>
                </a:solidFill>
                <a:latin typeface="Verdana"/>
                <a:ea typeface="Verdana"/>
                <a:cs typeface="Verdana"/>
                <a:sym typeface="Verdana"/>
              </a:rPr>
              <a:t>Expectations Around</a:t>
            </a:r>
            <a:r>
              <a:rPr lang="en-US" sz="3600" b="1" i="0" u="none" strike="noStrike" cap="none" dirty="0" smtClean="0">
                <a:solidFill>
                  <a:srgbClr val="003067"/>
                </a:solidFill>
                <a:latin typeface="Verdana"/>
                <a:ea typeface="Verdana"/>
                <a:cs typeface="Verdana"/>
                <a:sym typeface="Verdana"/>
              </a:rPr>
              <a:t> Student Performance</a:t>
            </a:r>
            <a:endParaRPr lang="en-US" sz="3600" b="1" i="0" u="none" strike="noStrike" cap="none" baseline="0" dirty="0">
              <a:solidFill>
                <a:srgbClr val="003067"/>
              </a:solidFill>
              <a:latin typeface="Verdana"/>
              <a:ea typeface="Verdana"/>
              <a:cs typeface="Verdana"/>
              <a:sym typeface="Verdana"/>
            </a:endParaRPr>
          </a:p>
        </p:txBody>
      </p:sp>
      <p:pic>
        <p:nvPicPr>
          <p:cNvPr id="2" name="Picture 1" descr="Screen Shot 2015-03-05 at 12.18.57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8667" y="1750204"/>
            <a:ext cx="6570133" cy="4921530"/>
          </a:xfrm>
          <a:prstGeom prst="rect">
            <a:avLst/>
          </a:prstGeom>
        </p:spPr>
      </p:pic>
    </p:spTree>
  </p:cSld>
  <p:clrMapOvr>
    <a:masterClrMapping/>
  </p:clrMapOvr>
  <p:transition xmlns:p14="http://schemas.microsoft.com/office/powerpoint/2010/mai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Shape 181"/>
          <p:cNvSpPr txBox="1">
            <a:spLocks noGrp="1"/>
          </p:cNvSpPr>
          <p:nvPr>
            <p:ph type="title"/>
          </p:nvPr>
        </p:nvSpPr>
        <p:spPr>
          <a:xfrm>
            <a:off x="457250" y="457005"/>
            <a:ext cx="8229600" cy="558996"/>
          </a:xfrm>
          <a:prstGeom prst="rect">
            <a:avLst/>
          </a:prstGeom>
        </p:spPr>
        <p:txBody>
          <a:bodyPr lIns="91425" tIns="91425" rIns="91425" bIns="91425" anchor="t" anchorCtr="0">
            <a:noAutofit/>
          </a:bodyPr>
          <a:lstStyle/>
          <a:p>
            <a:pPr algn="ctr">
              <a:spcBef>
                <a:spcPts val="0"/>
              </a:spcBef>
              <a:buNone/>
            </a:pPr>
            <a:r>
              <a:rPr lang="en-US" dirty="0"/>
              <a:t>Scoring Predictions - ELA</a:t>
            </a:r>
          </a:p>
        </p:txBody>
      </p:sp>
      <p:pic>
        <p:nvPicPr>
          <p:cNvPr id="182" name="Shape 182"/>
          <p:cNvPicPr preferRelativeResize="0"/>
          <p:nvPr/>
        </p:nvPicPr>
        <p:blipFill>
          <a:blip r:embed="rId3">
            <a:alphaModFix/>
          </a:blip>
          <a:stretch>
            <a:fillRect/>
          </a:stretch>
        </p:blipFill>
        <p:spPr>
          <a:xfrm>
            <a:off x="0" y="1337732"/>
            <a:ext cx="9143999" cy="5520267"/>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Shape 188"/>
          <p:cNvSpPr txBox="1">
            <a:spLocks noGrp="1"/>
          </p:cNvSpPr>
          <p:nvPr>
            <p:ph type="title"/>
          </p:nvPr>
        </p:nvSpPr>
        <p:spPr>
          <a:prstGeom prst="rect">
            <a:avLst/>
          </a:prstGeom>
        </p:spPr>
        <p:txBody>
          <a:bodyPr lIns="91425" tIns="91425" rIns="91425" bIns="91425" anchor="b" anchorCtr="0">
            <a:noAutofit/>
          </a:bodyPr>
          <a:lstStyle/>
          <a:p>
            <a:pPr algn="ctr">
              <a:spcBef>
                <a:spcPts val="0"/>
              </a:spcBef>
              <a:buNone/>
            </a:pPr>
            <a:r>
              <a:rPr lang="en-US" dirty="0"/>
              <a:t>Scoring Predictions - Math</a:t>
            </a:r>
          </a:p>
        </p:txBody>
      </p:sp>
      <p:pic>
        <p:nvPicPr>
          <p:cNvPr id="189" name="Shape 189"/>
          <p:cNvPicPr preferRelativeResize="0"/>
          <p:nvPr/>
        </p:nvPicPr>
        <p:blipFill>
          <a:blip r:embed="rId3">
            <a:alphaModFix/>
          </a:blip>
          <a:stretch>
            <a:fillRect/>
          </a:stretch>
        </p:blipFill>
        <p:spPr>
          <a:xfrm>
            <a:off x="0" y="1032934"/>
            <a:ext cx="9143999" cy="5825066"/>
          </a:xfrm>
          <a:prstGeom prst="rect">
            <a:avLst/>
          </a:prstGeom>
          <a:noFill/>
          <a:ln>
            <a:noFill/>
          </a:ln>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10" name="Shape 210"/>
          <p:cNvSpPr txBox="1">
            <a:spLocks noGrp="1"/>
          </p:cNvSpPr>
          <p:nvPr>
            <p:ph type="title"/>
          </p:nvPr>
        </p:nvSpPr>
        <p:spPr>
          <a:xfrm>
            <a:off x="16933" y="769275"/>
            <a:ext cx="9144000" cy="105675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3067"/>
              </a:buClr>
              <a:buSzPct val="25000"/>
              <a:buFont typeface="Verdana"/>
              <a:buNone/>
            </a:pPr>
            <a:r>
              <a:rPr lang="en-US" sz="3600" b="1" i="0" u="none" strike="noStrike" cap="none" baseline="0" dirty="0" smtClean="0">
                <a:solidFill>
                  <a:srgbClr val="003067"/>
                </a:solidFill>
                <a:latin typeface="Verdana"/>
                <a:ea typeface="Verdana"/>
                <a:cs typeface="Verdana"/>
                <a:sym typeface="Verdana"/>
              </a:rPr>
              <a:t>Program Improvement and </a:t>
            </a:r>
            <a:r>
              <a:rPr lang="en-US" sz="3600" b="1" i="0" u="none" strike="noStrike" cap="none" baseline="0" dirty="0" smtClean="0">
                <a:solidFill>
                  <a:srgbClr val="003067"/>
                </a:solidFill>
                <a:latin typeface="Verdana"/>
                <a:ea typeface="Verdana"/>
                <a:cs typeface="Verdana"/>
                <a:sym typeface="Verdana"/>
              </a:rPr>
              <a:t>AYP:</a:t>
            </a:r>
            <a:br>
              <a:rPr lang="en-US" sz="3600" b="1" i="0" u="none" strike="noStrike" cap="none" baseline="0" dirty="0" smtClean="0">
                <a:solidFill>
                  <a:srgbClr val="003067"/>
                </a:solidFill>
                <a:latin typeface="Verdana"/>
                <a:ea typeface="Verdana"/>
                <a:cs typeface="Verdana"/>
                <a:sym typeface="Verdana"/>
              </a:rPr>
            </a:br>
            <a:r>
              <a:rPr lang="en-US" sz="3600" b="1" cap="none" dirty="0" smtClean="0">
                <a:solidFill>
                  <a:srgbClr val="003067"/>
                </a:solidFill>
                <a:latin typeface="Verdana"/>
                <a:ea typeface="Verdana"/>
                <a:cs typeface="Verdana"/>
                <a:sym typeface="Verdana"/>
              </a:rPr>
              <a:t>Uncertainty and Unknowns </a:t>
            </a:r>
            <a:endParaRPr lang="en-US" sz="3600" b="1" i="0" u="none" strike="noStrike" cap="none" baseline="0" dirty="0">
              <a:solidFill>
                <a:srgbClr val="003067"/>
              </a:solidFill>
              <a:latin typeface="Verdana"/>
              <a:ea typeface="Verdana"/>
              <a:cs typeface="Verdana"/>
              <a:sym typeface="Verdana"/>
            </a:endParaRPr>
          </a:p>
        </p:txBody>
      </p:sp>
      <p:pic>
        <p:nvPicPr>
          <p:cNvPr id="3" name="Picture 2"/>
          <p:cNvPicPr>
            <a:picLocks noChangeAspect="1"/>
          </p:cNvPicPr>
          <p:nvPr/>
        </p:nvPicPr>
        <p:blipFill>
          <a:blip r:embed="rId3"/>
          <a:stretch>
            <a:fillRect/>
          </a:stretch>
        </p:blipFill>
        <p:spPr>
          <a:xfrm>
            <a:off x="1" y="1964266"/>
            <a:ext cx="9330266" cy="4893733"/>
          </a:xfrm>
          <a:prstGeom prst="rect">
            <a:avLst/>
          </a:prstGeom>
        </p:spPr>
      </p:pic>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3077" y="446241"/>
            <a:ext cx="6781800" cy="1113659"/>
          </a:xfrm>
        </p:spPr>
        <p:txBody>
          <a:bodyPr/>
          <a:lstStyle/>
          <a:p>
            <a:pPr algn="ctr"/>
            <a:r>
              <a:rPr lang="en-US" sz="3600" dirty="0" smtClean="0"/>
              <a:t>Questions?</a:t>
            </a:r>
            <a:endParaRPr lang="en-US" sz="3600" dirty="0"/>
          </a:p>
        </p:txBody>
      </p:sp>
      <p:pic>
        <p:nvPicPr>
          <p:cNvPr id="3" name="Picture 2" descr="j031559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062" y="1926044"/>
            <a:ext cx="4200591" cy="27424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055855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xmlns:p14="http://schemas.microsoft.com/office/powerpoint/2010/main" spd="slow">
        <p:fade/>
      </p:transition>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Angles.thmx</Template>
  <TotalTime>309</TotalTime>
  <Words>998</Words>
  <Application>Microsoft Macintosh PowerPoint</Application>
  <PresentationFormat>On-screen Show (4:3)</PresentationFormat>
  <Paragraphs>185</Paragraphs>
  <Slides>21</Slides>
  <Notes>20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Angles</vt:lpstr>
      <vt:lpstr>California Assessment of Student Performance and Progress (CAASPP)</vt:lpstr>
      <vt:lpstr>AB 484</vt:lpstr>
      <vt:lpstr>CAASPP in 2015</vt:lpstr>
      <vt:lpstr>Smarter Balanced Assessment Consortium (SBAC)</vt:lpstr>
      <vt:lpstr>About the  Summative Assessments</vt:lpstr>
      <vt:lpstr>Summative Assessments:  Computer Adaptive Tests</vt:lpstr>
      <vt:lpstr>Early Assessment Program</vt:lpstr>
      <vt:lpstr>Preparing for the SBAC</vt:lpstr>
      <vt:lpstr>PowerPoint Presentation</vt:lpstr>
      <vt:lpstr>PREPARING STUDENTS</vt:lpstr>
      <vt:lpstr>Devices for TESTING</vt:lpstr>
      <vt:lpstr>Technology Infrastructure</vt:lpstr>
      <vt:lpstr>Building a model</vt:lpstr>
      <vt:lpstr>PowerPoint Presentation</vt:lpstr>
      <vt:lpstr>Access to Practice and Training Tests</vt:lpstr>
      <vt:lpstr>Estimated Testing Time</vt:lpstr>
      <vt:lpstr>Expectations Around Student Performance</vt:lpstr>
      <vt:lpstr>Scoring Predictions - ELA</vt:lpstr>
      <vt:lpstr>Scoring Predictions - Math</vt:lpstr>
      <vt:lpstr>Program Improvement and AYP: Uncertainty and Unknowns </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Rob Mangewala</cp:lastModifiedBy>
  <cp:revision>32</cp:revision>
  <dcterms:modified xsi:type="dcterms:W3CDTF">2015-03-05T20:32:20Z</dcterms:modified>
</cp:coreProperties>
</file>