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5" r:id="rId2"/>
    <p:sldId id="323" r:id="rId3"/>
    <p:sldId id="320" r:id="rId4"/>
    <p:sldId id="318" r:id="rId5"/>
    <p:sldId id="310" r:id="rId6"/>
    <p:sldId id="314" r:id="rId7"/>
    <p:sldId id="315" r:id="rId8"/>
    <p:sldId id="316" r:id="rId9"/>
    <p:sldId id="304" r:id="rId10"/>
    <p:sldId id="317" r:id="rId11"/>
    <p:sldId id="298" r:id="rId12"/>
    <p:sldId id="324" r:id="rId13"/>
    <p:sldId id="306" r:id="rId14"/>
    <p:sldId id="319" r:id="rId15"/>
    <p:sldId id="302" r:id="rId16"/>
    <p:sldId id="259" r:id="rId17"/>
    <p:sldId id="322" r:id="rId1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3975" autoAdjust="0"/>
  </p:normalViewPr>
  <p:slideViewPr>
    <p:cSldViewPr>
      <p:cViewPr varScale="1">
        <p:scale>
          <a:sx n="64" d="100"/>
          <a:sy n="64" d="100"/>
        </p:scale>
        <p:origin x="134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096068051694435"/>
          <c:y val="4.9810546408971604E-2"/>
          <c:w val="0.79903936095627759"/>
          <c:h val="0.8074509663564781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2015-16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</c:dPt>
          <c:cat>
            <c:strRef>
              <c:f>Sheet1!$A$2:$A$9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 formatCode="_(* #,##0_);_(* \(#,##0\);_(* &quot;-&quot;??_);_(@_)">
                  <c:v>7843276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2016-17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</c:strCache>
            </c:strRef>
          </c:cat>
          <c:val>
            <c:numRef>
              <c:f>Sheet1!$C$2:$C$9</c:f>
              <c:numCache>
                <c:formatCode>_(* #,##0_);_(* \(#,##0\);_(* "-"??_);_(@_)</c:formatCode>
                <c:ptCount val="8"/>
                <c:pt idx="1">
                  <c:v>2852757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2017-18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2" formatCode="_(* #,##0_);_(* \(#,##0\);_(* &quot;-&quot;??_);_(@_)">
                  <c:v>2448769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2018-19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Sheet1!$A$2:$A$9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3" formatCode="_(* #,##0_);_(* \(#,##0\);_(* &quot;-&quot;??_);_(@_)">
                  <c:v>1869000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2019-20</c:v>
                </c:pt>
              </c:strCache>
            </c:strRef>
          </c:tx>
          <c:invertIfNegative val="0"/>
          <c:cat>
            <c:strRef>
              <c:f>Sheet1!$A$2:$A$9</c:f>
              <c:strCache>
                <c:ptCount val="5"/>
                <c:pt idx="0">
                  <c:v>2015-16</c:v>
                </c:pt>
                <c:pt idx="1">
                  <c:v>2016-17</c:v>
                </c:pt>
                <c:pt idx="2">
                  <c:v>2017-18</c:v>
                </c:pt>
                <c:pt idx="3">
                  <c:v>2018-19</c:v>
                </c:pt>
                <c:pt idx="4">
                  <c:v>2019-20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257874464"/>
        <c:axId val="257874856"/>
        <c:axId val="0"/>
      </c:bar3DChart>
      <c:catAx>
        <c:axId val="257874464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257874856"/>
        <c:crosses val="max"/>
        <c:auto val="1"/>
        <c:lblAlgn val="ctr"/>
        <c:lblOffset val="100"/>
        <c:noMultiLvlLbl val="0"/>
      </c:catAx>
      <c:valAx>
        <c:axId val="257874856"/>
        <c:scaling>
          <c:orientation val="minMax"/>
        </c:scaling>
        <c:delete val="0"/>
        <c:axPos val="l"/>
        <c:majorGridlines/>
        <c:numFmt formatCode="&quot;$&quot;#,##0_);[Red]\(&quot;$&quot;#,##0\)" sourceLinked="0"/>
        <c:majorTickMark val="none"/>
        <c:minorTickMark val="none"/>
        <c:tickLblPos val="nextTo"/>
        <c:spPr>
          <a:ln w="9525">
            <a:noFill/>
          </a:ln>
        </c:spPr>
        <c:crossAx val="257874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214909551649197"/>
          <c:y val="0.83909639704127892"/>
          <c:w val="0.70210001090354046"/>
          <c:h val="8.0806728704366504E-2"/>
        </c:manualLayout>
      </c:layout>
      <c:overlay val="0"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0.0375</cdr:x>
      <cdr:y>0.03125</cdr:y>
    </cdr:from>
    <cdr:to>
      <cdr:x>0.1875</cdr:x>
      <cdr:y>0.25625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0" y="12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0.44231</cdr:x>
      <cdr:y>0.90625</cdr:y>
    </cdr:from>
    <cdr:to>
      <cdr:x>0.65481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05200" y="4212431"/>
          <a:ext cx="1684020" cy="4357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Fiscal Year</a:t>
          </a:r>
          <a:endParaRPr lang="en-US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932DA-3EC6-4314-A99C-5045546BE993}" type="datetimeFigureOut">
              <a:rPr lang="en-US" smtClean="0"/>
              <a:t>8/20/2015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83ED3-350D-42CC-8A3C-4460D0F11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96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25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56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Major Themes From 2015-16 Enacted State Budget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LCFF provides a $1,047 per ADA increase over prior fiscal 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1200" b="1" dirty="0" smtClean="0"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51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46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91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87C4D-3BE0-49F3-A193-F14C35475E0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82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87C4D-3BE0-49F3-A193-F14C35475E0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2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69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87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93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099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91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61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75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16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59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3ED3-350D-42CC-8A3C-4460D0F116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0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C1AFEC-A523-4C18-A666-2CE064996C2E}" type="datetime1">
              <a:rPr lang="en-US" smtClean="0"/>
              <a:t>8/20/2015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34DDDB-9AA6-422C-8610-501CA43DAD09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345A62-B4CE-40C1-A149-85B80882F2A2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1ABA22-FFF5-429C-87F6-E14A33A99672}" type="datetime1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9DF5257-DEE8-41E2-9BC2-2ABA477A08E2}" type="datetime1">
              <a:rPr lang="en-US" smtClean="0"/>
              <a:t>8/20/2015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0A1DF-D872-41B4-B6FB-7D53E23D196B}" type="datetime1">
              <a:rPr lang="en-US" smtClean="0"/>
              <a:t>8/20/2015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C8C5F8-BB56-4F99-B8B1-3B4DBBB77067}" type="datetime1">
              <a:rPr lang="en-US" smtClean="0"/>
              <a:t>8/20/2015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B6E343-4F9F-423E-9896-E69F9D9AC793}" type="datetime1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BD98F4-5F3B-47DB-A595-376EB7EA3677}" type="datetime1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51650D-7E13-4F10-986B-AC9EACA71454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41DA1-7E0F-4DF9-8512-6F1134CD7A4E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4ED245B-8488-48DB-BAA3-EF8E9737D7F3}" type="datetime1">
              <a:rPr lang="en-US" smtClean="0"/>
              <a:t>8/20/2015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57D9CEE-4C72-4436-B498-0CFD1F0051F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3620" y="711708"/>
            <a:ext cx="7792508" cy="130759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San Leandro Unified School District</a:t>
            </a:r>
            <a:endParaRPr lang="en-US" sz="36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467" y="44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442720" y="30163"/>
            <a:ext cx="985179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219200" y="2438400"/>
            <a:ext cx="7596928" cy="4275647"/>
          </a:xfrm>
        </p:spPr>
        <p:txBody>
          <a:bodyPr>
            <a:normAutofit fontScale="70000" lnSpcReduction="20000"/>
          </a:bodyPr>
          <a:lstStyle/>
          <a:p>
            <a:r>
              <a:rPr lang="en-US" sz="3500" dirty="0" smtClean="0">
                <a:latin typeface="Calibri" pitchFamily="34" charset="0"/>
                <a:cs typeface="Calibri" pitchFamily="34" charset="0"/>
              </a:rPr>
              <a:t>2015-16 Enacted State Budget Update</a:t>
            </a:r>
            <a:endParaRPr lang="en-US" sz="3500" dirty="0">
              <a:latin typeface="Calibri" pitchFamily="34" charset="0"/>
              <a:cs typeface="Calibri" pitchFamily="34" charset="0"/>
            </a:endParaRPr>
          </a:p>
          <a:p>
            <a:r>
              <a:rPr lang="en-US" sz="3500" dirty="0" smtClean="0">
                <a:latin typeface="Calibri" pitchFamily="34" charset="0"/>
                <a:cs typeface="Calibri" pitchFamily="34" charset="0"/>
              </a:rPr>
              <a:t>Board Meeting</a:t>
            </a:r>
            <a:endParaRPr lang="en-US" sz="3500" dirty="0">
              <a:latin typeface="Calibri" pitchFamily="34" charset="0"/>
              <a:cs typeface="Calibri" pitchFamily="34" charset="0"/>
            </a:endParaRPr>
          </a:p>
          <a:p>
            <a:r>
              <a:rPr lang="en-US" sz="3500" dirty="0" smtClean="0">
                <a:latin typeface="Calibri" pitchFamily="34" charset="0"/>
                <a:cs typeface="Calibri" pitchFamily="34" charset="0"/>
              </a:rPr>
              <a:t>August 25, 2015</a:t>
            </a: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en-US" sz="3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Presentation Items</a:t>
            </a:r>
          </a:p>
          <a:p>
            <a:pPr algn="r"/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Board </a:t>
            </a:r>
            <a:r>
              <a:rPr lang="en-US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of Trustees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Diana J. </a:t>
            </a:r>
            <a:r>
              <a:rPr lang="en-US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Prola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Ron Carey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Vince J. </a:t>
            </a:r>
            <a:r>
              <a:rPr lang="en-US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Rosato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Lance James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Leo Sheridan</a:t>
            </a: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Evelyn Gonzalez</a:t>
            </a:r>
          </a:p>
          <a:p>
            <a:pPr algn="r"/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Monique Tate</a:t>
            </a:r>
          </a:p>
          <a:p>
            <a:pPr algn="r"/>
            <a:endParaRPr lang="en-US" sz="2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295400" y="4419600"/>
            <a:ext cx="56388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Key Changes From May Revise</a:t>
            </a:r>
          </a:p>
          <a:p>
            <a:pPr algn="l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Cautions</a:t>
            </a:r>
          </a:p>
          <a:p>
            <a:pPr algn="l">
              <a:buClr>
                <a:schemeClr val="tx1"/>
              </a:buClr>
              <a:buSzPct val="75000"/>
              <a:buFont typeface="Wingdings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Next Steps</a:t>
            </a:r>
          </a:p>
          <a:p>
            <a:pPr algn="l"/>
            <a:endParaRPr lang="en-US" dirty="0"/>
          </a:p>
        </p:txBody>
      </p:sp>
      <p:pic>
        <p:nvPicPr>
          <p:cNvPr id="10" name="Picture 9" descr="C:\Users\tzumbo\Desktop\Logo Colors (1) (2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370647"/>
            <a:ext cx="2645470" cy="189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3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503" y="751568"/>
            <a:ext cx="7848600" cy="71530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Three Major Themes from State Budget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71800"/>
            <a:ext cx="7848600" cy="3657600"/>
          </a:xfrm>
        </p:spPr>
        <p:txBody>
          <a:bodyPr>
            <a:normAutofit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068" y="1466877"/>
            <a:ext cx="2083222" cy="21042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758" y="3820459"/>
            <a:ext cx="3584448" cy="23326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00" y="3640902"/>
            <a:ext cx="2393437" cy="2473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72995" y="3590364"/>
            <a:ext cx="197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Great Opportunity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09844" y="6151602"/>
            <a:ext cx="2811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Cautions – Concerns Ahead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66652" y="6151602"/>
            <a:ext cx="2168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 we spend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81000"/>
            <a:ext cx="7763814" cy="127197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Major Themes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From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State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Budget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133600"/>
            <a:ext cx="7848600" cy="4495800"/>
          </a:xfrm>
        </p:spPr>
        <p:txBody>
          <a:bodyPr>
            <a:normAutofit/>
          </a:bodyPr>
          <a:lstStyle/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Budget Provides the largest increase in Educational Funding since the 1970’s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District’s 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</a:rPr>
              <a:t>LCFF </a:t>
            </a:r>
            <a:r>
              <a:rPr lang="en-US" sz="3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provides a $1,047 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</a:rPr>
              <a:t>per ADA increase over prior fiscal </a:t>
            </a:r>
            <a:r>
              <a:rPr lang="en-US" sz="3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year</a:t>
            </a: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r>
              <a:rPr lang="en-US" sz="3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 SLUSD: about a $1 Million Funding Increase Compared to May Revise</a:t>
            </a:r>
            <a:endParaRPr lang="en-US" sz="3200" b="1" dirty="0">
              <a:latin typeface="Arial Narrow" panose="020B0606020202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41782" indent="-514350">
              <a:spcAft>
                <a:spcPts val="300"/>
              </a:spcAft>
              <a:buFont typeface="+mj-lt"/>
              <a:buAutoNum type="arabicPeriod"/>
            </a:pPr>
            <a:endParaRPr lang="en-US" sz="32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553" y="5258814"/>
            <a:ext cx="1291107" cy="129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554" y="762000"/>
            <a:ext cx="7620000" cy="9144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Key Changes From May Revise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209800"/>
            <a:ext cx="7848600" cy="4419600"/>
          </a:xfrm>
        </p:spPr>
        <p:txBody>
          <a:bodyPr>
            <a:normAutofit/>
          </a:bodyPr>
          <a:lstStyle/>
          <a:p>
            <a:pPr marL="484632" indent="-457200"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Legislature 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plays </a:t>
            </a:r>
            <a:r>
              <a:rPr lang="en-US" sz="2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important </a:t>
            </a:r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</a:rPr>
              <a:t>role in shaping the state’s spending plan and developed its own proposal through the Conference Committee process</a:t>
            </a:r>
          </a:p>
          <a:p>
            <a:pPr marL="484632" indent="-457200"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On June 15, the Legislature met its constitutional requirement to approve the Budget Bill – Assembly Bill (AB) 93 (Chapter 10/2015) – which had some significant differences compared to </a:t>
            </a:r>
            <a:r>
              <a:rPr lang="en-US" dirty="0" smtClean="0">
                <a:solidFill>
                  <a:srgbClr val="0070C0"/>
                </a:solidFill>
                <a:latin typeface="Calibri" panose="020F0502020204030204" pitchFamily="34" charset="0"/>
              </a:rPr>
              <a:t>the Governor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endParaRPr lang="en-US" dirty="0"/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6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533400"/>
            <a:ext cx="7620000" cy="609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Key Changes From May Revise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066800"/>
            <a:ext cx="7848600" cy="55626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 marL="598932" indent="-571500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US" sz="1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State Legislature desired to </a:t>
            </a:r>
            <a:r>
              <a:rPr lang="en-US" sz="11200" dirty="0">
                <a:solidFill>
                  <a:srgbClr val="0070C0"/>
                </a:solidFill>
                <a:latin typeface="Calibri" panose="020F0502020204030204" pitchFamily="34" charset="0"/>
              </a:rPr>
              <a:t>use </a:t>
            </a:r>
            <a:r>
              <a:rPr lang="en-US" sz="1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higher </a:t>
            </a:r>
            <a:r>
              <a:rPr lang="en-US" sz="11200" dirty="0">
                <a:solidFill>
                  <a:srgbClr val="0070C0"/>
                </a:solidFill>
                <a:latin typeface="Calibri" panose="020F0502020204030204" pitchFamily="34" charset="0"/>
              </a:rPr>
              <a:t>Proposition 98 level based on the LAO’s higher revenue </a:t>
            </a:r>
            <a:r>
              <a:rPr lang="en-US" sz="1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forecast</a:t>
            </a:r>
          </a:p>
          <a:p>
            <a:pPr marL="598932" indent="-571500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US" sz="1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Ultimately Governor’s </a:t>
            </a:r>
            <a:r>
              <a:rPr lang="en-US" sz="11200" dirty="0">
                <a:solidFill>
                  <a:srgbClr val="0070C0"/>
                </a:solidFill>
                <a:latin typeface="Calibri" panose="020F0502020204030204" pitchFamily="34" charset="0"/>
              </a:rPr>
              <a:t>May Revision estimates were adopted for both </a:t>
            </a:r>
            <a:r>
              <a:rPr lang="en-US" sz="1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2013-14 &amp; 2015-16</a:t>
            </a:r>
            <a:endParaRPr lang="en-US" sz="112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98932" indent="-571500"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en-US" sz="11200" dirty="0">
                <a:solidFill>
                  <a:srgbClr val="0070C0"/>
                </a:solidFill>
                <a:latin typeface="Calibri" panose="020F0502020204030204" pitchFamily="34" charset="0"/>
              </a:rPr>
              <a:t>The </a:t>
            </a:r>
            <a:r>
              <a:rPr lang="en-US" sz="1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Legislature did </a:t>
            </a:r>
            <a:r>
              <a:rPr lang="en-US" sz="11200" dirty="0">
                <a:solidFill>
                  <a:srgbClr val="0070C0"/>
                </a:solidFill>
                <a:latin typeface="Calibri" panose="020F0502020204030204" pitchFamily="34" charset="0"/>
              </a:rPr>
              <a:t>prevail with regard to funding for full-day State Preschool</a:t>
            </a:r>
          </a:p>
          <a:p>
            <a:pPr marL="914400" lvl="1" indent="-45720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9600" dirty="0">
                <a:latin typeface="Calibri" panose="020F0502020204030204" pitchFamily="34" charset="0"/>
              </a:rPr>
              <a:t>Shifted </a:t>
            </a:r>
            <a:r>
              <a:rPr lang="en-US" sz="9600" dirty="0" smtClean="0">
                <a:latin typeface="Calibri" panose="020F0502020204030204" pitchFamily="34" charset="0"/>
              </a:rPr>
              <a:t>General </a:t>
            </a:r>
            <a:r>
              <a:rPr lang="en-US" sz="9600" dirty="0">
                <a:latin typeface="Calibri" panose="020F0502020204030204" pitchFamily="34" charset="0"/>
              </a:rPr>
              <a:t>Child Care funding from outside of Proposition 98 to </a:t>
            </a:r>
            <a:r>
              <a:rPr lang="en-US" sz="9600" dirty="0" smtClean="0">
                <a:latin typeface="Calibri" panose="020F0502020204030204" pitchFamily="34" charset="0"/>
              </a:rPr>
              <a:t>within </a:t>
            </a:r>
            <a:r>
              <a:rPr lang="en-US" sz="9600" dirty="0">
                <a:latin typeface="Calibri" panose="020F0502020204030204" pitchFamily="34" charset="0"/>
              </a:rPr>
              <a:t>the </a:t>
            </a:r>
            <a:r>
              <a:rPr lang="en-US" sz="9600" dirty="0" smtClean="0">
                <a:latin typeface="Calibri" panose="020F0502020204030204" pitchFamily="34" charset="0"/>
              </a:rPr>
              <a:t>Prop 98 guarantee </a:t>
            </a:r>
          </a:p>
          <a:p>
            <a:pPr marL="914400" lvl="1" indent="-45720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9600" dirty="0" smtClean="0">
                <a:latin typeface="Calibri" panose="020F0502020204030204" pitchFamily="34" charset="0"/>
              </a:rPr>
              <a:t>The </a:t>
            </a:r>
            <a:r>
              <a:rPr lang="en-US" sz="9600" dirty="0">
                <a:latin typeface="Calibri" panose="020F0502020204030204" pitchFamily="34" charset="0"/>
              </a:rPr>
              <a:t>Legislature, however, did not </a:t>
            </a:r>
            <a:r>
              <a:rPr lang="en-US" sz="9600" dirty="0" smtClean="0">
                <a:latin typeface="Calibri" panose="020F0502020204030204" pitchFamily="34" charset="0"/>
              </a:rPr>
              <a:t>re-bench </a:t>
            </a:r>
            <a:r>
              <a:rPr lang="en-US" sz="9600" dirty="0">
                <a:latin typeface="Calibri" panose="020F0502020204030204" pitchFamily="34" charset="0"/>
              </a:rPr>
              <a:t>the Proposition 98 guarantee for these former non-Proposition 98 </a:t>
            </a:r>
            <a:r>
              <a:rPr lang="en-US" sz="9600" dirty="0" smtClean="0">
                <a:latin typeface="Calibri" panose="020F0502020204030204" pitchFamily="34" charset="0"/>
              </a:rPr>
              <a:t>costs; so:</a:t>
            </a:r>
            <a:endParaRPr lang="en-US" sz="9600" dirty="0">
              <a:latin typeface="Calibri" panose="020F0502020204030204" pitchFamily="34" charset="0"/>
            </a:endParaRPr>
          </a:p>
          <a:p>
            <a:pPr marL="1371600" lvl="2" indent="-45720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80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Funding came from lower LCFF </a:t>
            </a:r>
            <a:r>
              <a:rPr lang="en-US" sz="8000" b="1" dirty="0">
                <a:solidFill>
                  <a:schemeClr val="accent3"/>
                </a:solidFill>
                <a:latin typeface="Calibri" panose="020F0502020204030204" pitchFamily="34" charset="0"/>
              </a:rPr>
              <a:t>gap </a:t>
            </a:r>
            <a:r>
              <a:rPr lang="en-US" sz="80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closure (A $30 per ADA Drop compared to the May Revise)</a:t>
            </a:r>
          </a:p>
          <a:p>
            <a:pPr marL="914400" lvl="1" indent="-457200" algn="l">
              <a:buFont typeface="Arial" pitchFamily="34" charset="0"/>
              <a:buChar char="•"/>
            </a:pPr>
            <a:endParaRPr lang="en-US" sz="4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4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0140" y="609600"/>
            <a:ext cx="7628823" cy="12192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Prop 98 Guarantee</a:t>
            </a:r>
            <a:br>
              <a:rPr lang="en-US" sz="3200" b="1" dirty="0" smtClean="0"/>
            </a:br>
            <a:r>
              <a:rPr lang="en-US" sz="3200" b="1" dirty="0" smtClean="0"/>
              <a:t>Unchanged from May Revision</a:t>
            </a:r>
            <a:endParaRPr lang="en-US" sz="32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133950"/>
              </p:ext>
            </p:extLst>
          </p:nvPr>
        </p:nvGraphicFramePr>
        <p:xfrm>
          <a:off x="1335924" y="2144314"/>
          <a:ext cx="7242047" cy="43850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11188"/>
                <a:gridCol w="1970996"/>
                <a:gridCol w="2759863"/>
              </a:tblGrid>
              <a:tr h="757958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Item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May</a:t>
                      </a:r>
                      <a:r>
                        <a:rPr lang="en-US" sz="2200" b="1" baseline="0" dirty="0" smtClean="0"/>
                        <a:t> Revision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2015-16 State </a:t>
                      </a:r>
                      <a:r>
                        <a:rPr lang="en-US" sz="22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Budget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9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Proposition 98: 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2014-15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Proposition 98: 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2015-16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dirty="0" smtClean="0"/>
                        <a:t>$66.3 billion</a:t>
                      </a:r>
                    </a:p>
                    <a:p>
                      <a:pPr algn="ctr"/>
                      <a:r>
                        <a:rPr lang="en-US" sz="22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$68.4 billion</a:t>
                      </a:r>
                      <a:endParaRPr lang="en-US" sz="22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$66.3 billion</a:t>
                      </a:r>
                    </a:p>
                    <a:p>
                      <a:pPr algn="ctr"/>
                      <a:r>
                        <a:rPr lang="en-US" sz="22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$68.4</a:t>
                      </a:r>
                      <a:r>
                        <a:rPr lang="en-US" sz="2200" b="1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billion</a:t>
                      </a:r>
                      <a:endParaRPr lang="en-US" sz="22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024">
                <a:tc>
                  <a:txBody>
                    <a:bodyPr/>
                    <a:lstStyle/>
                    <a:p>
                      <a:pPr algn="l"/>
                      <a:r>
                        <a:rPr lang="en-US" sz="2200" b="1" baseline="0" dirty="0" smtClean="0"/>
                        <a:t>2015-16 Cost-of-Living Adjustment (COLA)</a:t>
                      </a:r>
                      <a:endParaRPr lang="en-US" sz="22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dirty="0" smtClean="0"/>
                        <a:t>1.02%</a:t>
                      </a:r>
                      <a:endParaRPr lang="en-US" sz="2200" b="1" u="none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1.02%</a:t>
                      </a:r>
                      <a:endParaRPr lang="en-US" sz="2200" b="1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832">
                <a:tc>
                  <a:txBody>
                    <a:bodyPr/>
                    <a:lstStyle/>
                    <a:p>
                      <a:pPr algn="l"/>
                      <a:r>
                        <a:rPr lang="en-US" sz="22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Deferrals Paid Back</a:t>
                      </a:r>
                      <a:endParaRPr lang="en-US" sz="22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$897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million</a:t>
                      </a:r>
                      <a:endParaRPr lang="en-US" sz="22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$897 million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47963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6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28600"/>
            <a:ext cx="7851648" cy="15122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Prop. 98 Guarantee Changes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From </a:t>
            </a:r>
            <a:r>
              <a:rPr lang="en-US" sz="3200" b="1" dirty="0" smtClean="0"/>
              <a:t>May Revision</a:t>
            </a:r>
            <a:endParaRPr lang="en-US" sz="32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908733"/>
              </p:ext>
            </p:extLst>
          </p:nvPr>
        </p:nvGraphicFramePr>
        <p:xfrm>
          <a:off x="1143000" y="1740875"/>
          <a:ext cx="7820024" cy="49647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33281"/>
                <a:gridCol w="2406619"/>
                <a:gridCol w="2980124"/>
              </a:tblGrid>
              <a:tr h="36889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Item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May</a:t>
                      </a:r>
                      <a:r>
                        <a:rPr lang="en-US" sz="1800" b="1" baseline="0" dirty="0" smtClean="0"/>
                        <a:t> Revision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2015-16 State 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Budget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5563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/>
                        <a:t>LCFF Gap Funding</a:t>
                      </a:r>
                      <a:endParaRPr lang="en-US" sz="18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 smtClean="0"/>
                        <a:t>53.08%</a:t>
                      </a:r>
                      <a:r>
                        <a:rPr lang="en-US" sz="1800" b="1" u="none" baseline="0" dirty="0" smtClean="0"/>
                        <a:t> or</a:t>
                      </a:r>
                      <a:endParaRPr lang="en-US" sz="1800" b="1" u="none" dirty="0" smtClean="0"/>
                    </a:p>
                    <a:p>
                      <a:pPr algn="ctr"/>
                      <a:r>
                        <a:rPr lang="en-US" sz="1800" b="1" u="none" dirty="0" smtClean="0"/>
                        <a:t>$6.176 billion</a:t>
                      </a:r>
                      <a:endParaRPr lang="en-US" sz="1800" b="1" u="none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51.52%</a:t>
                      </a:r>
                      <a:r>
                        <a:rPr lang="en-US" sz="1800" b="1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or</a:t>
                      </a:r>
                      <a:endParaRPr lang="en-US" sz="18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8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$5.994 billion</a:t>
                      </a:r>
                      <a:endParaRPr lang="en-US" sz="1800" b="1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904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/>
                        <a:t>One</a:t>
                      </a:r>
                      <a:r>
                        <a:rPr lang="en-US" sz="1800" b="1" baseline="0" dirty="0" smtClean="0"/>
                        <a:t>-time Discretionary Funds for 2015-16</a:t>
                      </a:r>
                      <a:endParaRPr lang="en-US" sz="1800" b="1" dirty="0" smtClean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 smtClean="0"/>
                        <a:t>$3.645</a:t>
                      </a:r>
                      <a:r>
                        <a:rPr lang="en-US" sz="1800" b="1" u="none" baseline="0" dirty="0" smtClean="0"/>
                        <a:t> </a:t>
                      </a:r>
                      <a:r>
                        <a:rPr lang="en-US" sz="1800" b="1" u="none" dirty="0" smtClean="0"/>
                        <a:t>billion or</a:t>
                      </a:r>
                    </a:p>
                    <a:p>
                      <a:pPr algn="ctr"/>
                      <a:r>
                        <a:rPr lang="en-US" sz="1800" b="1" u="none" dirty="0" smtClean="0"/>
                        <a:t>$601</a:t>
                      </a:r>
                      <a:r>
                        <a:rPr lang="en-US" sz="1800" b="1" u="none" baseline="0" dirty="0" smtClean="0"/>
                        <a:t> per average daily attendance (ADA)</a:t>
                      </a:r>
                      <a:endParaRPr lang="en-US" sz="1800" b="1" u="none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$3.205 billion or</a:t>
                      </a:r>
                    </a:p>
                    <a:p>
                      <a:pPr algn="ctr"/>
                      <a:r>
                        <a:rPr lang="en-US" sz="18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$530 per ADA</a:t>
                      </a:r>
                      <a:endParaRPr lang="en-US" sz="1800" b="1" u="non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234">
                <a:tc>
                  <a:txBody>
                    <a:bodyPr/>
                    <a:lstStyle/>
                    <a:p>
                      <a:pPr algn="l"/>
                      <a:r>
                        <a:rPr lang="en-US" sz="18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Educator Support</a:t>
                      </a:r>
                      <a:endParaRPr lang="en-US" sz="18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No specific proposal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$490 million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or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$1,450 (est.)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 certificated staff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896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Career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Technical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Education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$400 million competitive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grant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Unchanged,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but allocated in three ADA categories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234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Preschool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>
                          <a:solidFill>
                            <a:schemeClr val="tx1"/>
                          </a:solidFill>
                          <a:latin typeface="+mn-lt"/>
                        </a:rPr>
                        <a:t>2,500 part-day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slots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7,030 full-day slots, </a:t>
                      </a:r>
                      <a:b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$145 million 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Proposition 98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47963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4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288" y="497267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What Does the LCFF </a:t>
            </a:r>
            <a:r>
              <a:rPr lang="en-US" sz="3200" b="1" dirty="0" smtClean="0"/>
              <a:t>Mean</a:t>
            </a:r>
            <a:br>
              <a:rPr lang="en-US" sz="3200" b="1" dirty="0" smtClean="0"/>
            </a:br>
            <a:r>
              <a:rPr lang="en-US" sz="3200" b="1" dirty="0" smtClean="0"/>
              <a:t> </a:t>
            </a:r>
            <a:r>
              <a:rPr lang="en-US" sz="3200" b="1" dirty="0" smtClean="0"/>
              <a:t>for SLUD?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39977" y="4280710"/>
            <a:ext cx="7886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Arial Narrow" panose="020B0606020202030204" pitchFamily="34" charset="0"/>
              </a:rPr>
              <a:t>District LCFF $1,047 per ADA increase over prior fiscal year</a:t>
            </a:r>
            <a:endParaRPr lang="en-US" sz="22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662305"/>
              </p:ext>
            </p:extLst>
          </p:nvPr>
        </p:nvGraphicFramePr>
        <p:xfrm>
          <a:off x="1435607" y="1820239"/>
          <a:ext cx="7295441" cy="20929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29702"/>
                <a:gridCol w="1985528"/>
                <a:gridCol w="2780211"/>
              </a:tblGrid>
              <a:tr h="757958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SLUSD </a:t>
                      </a:r>
                      <a:r>
                        <a:rPr lang="en-US" sz="2200" b="1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– 2015-16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97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2015-16 LCFF </a:t>
                      </a:r>
                    </a:p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Per ADA Funding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Projected</a:t>
                      </a:r>
                    </a:p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2015-16 ADA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Projected</a:t>
                      </a:r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2015-16 LCFF</a:t>
                      </a:r>
                    </a:p>
                    <a:p>
                      <a:pPr algn="ctr"/>
                      <a:r>
                        <a:rPr lang="en-US" sz="22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Total Revenue</a:t>
                      </a:r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3024"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 dirty="0" smtClean="0">
                          <a:latin typeface="Arial Narrow" pitchFamily="34" charset="0"/>
                        </a:rPr>
                        <a:t>$8,657</a:t>
                      </a:r>
                      <a:endParaRPr lang="en-US" sz="2200" b="1" i="0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8,158.19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rial Narrow" pitchFamily="34" charset="0"/>
                        </a:rPr>
                        <a:t>$70,625,451</a:t>
                      </a:r>
                      <a:endParaRPr lang="en-US" sz="2200" b="1" dirty="0"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014" y="4768434"/>
            <a:ext cx="19526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5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7008" y="50757"/>
            <a:ext cx="7406640" cy="1240302"/>
          </a:xfrm>
        </p:spPr>
        <p:txBody>
          <a:bodyPr>
            <a:normAutofit/>
          </a:bodyPr>
          <a:lstStyle/>
          <a:p>
            <a:pPr marL="484632" indent="-457200" algn="ctr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2015‐16 State Budget Changes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459832"/>
            <a:ext cx="8001000" cy="5245768"/>
          </a:xfrm>
        </p:spPr>
        <p:txBody>
          <a:bodyPr>
            <a:normAutofit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LCFF Funding Gap Decrease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From 53.08% up to 51.52% in 2015-16 </a:t>
            </a:r>
            <a:r>
              <a:rPr lang="en-US" sz="2000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($240,000 Drop)</a:t>
            </a:r>
            <a:endParaRPr lang="en-US" sz="2400" i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$2,500,000 increase </a:t>
            </a:r>
            <a:r>
              <a:rPr lang="en-US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 May over </a:t>
            </a:r>
            <a:r>
              <a:rPr lang="en-US" sz="20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January Proposal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$2,260,000 increase in June over January Proposal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35.55%, 35.11%, and 21% for the following years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Less incremental funding per year as gap closes however!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Funding gap may be completed before 2020-21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1-Time Discretionary State Funding </a:t>
            </a: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$71/ADA decrease from $601/ADA in May</a:t>
            </a:r>
            <a:r>
              <a:rPr lang="en-US" sz="2000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($600,000 Drop)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$</a:t>
            </a: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4,8 Million for </a:t>
            </a:r>
            <a:r>
              <a:rPr lang="en-US" sz="2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SLUSD ($601 per ADA)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$4,2 Million for </a:t>
            </a:r>
            <a:r>
              <a:rPr lang="en-US" sz="2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SLUSD </a:t>
            </a:r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($530 </a:t>
            </a:r>
            <a:r>
              <a:rPr lang="en-US" sz="2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per ADA)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Covers Common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Core,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Prior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Year Mandates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, etc.</a:t>
            </a:r>
            <a:endParaRPr lang="en-US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lvl="1" algn="l"/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0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7729" y="345545"/>
            <a:ext cx="7406899" cy="153471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Changes </a:t>
            </a:r>
            <a:r>
              <a:rPr lang="en-US" sz="3200" b="1" dirty="0" smtClean="0"/>
              <a:t>in State Budget Funding</a:t>
            </a:r>
            <a:endParaRPr lang="en-US" sz="3200" b="1" dirty="0"/>
          </a:p>
        </p:txBody>
      </p:sp>
      <p:grpSp>
        <p:nvGrpSpPr>
          <p:cNvPr id="6" name="Group 59"/>
          <p:cNvGrpSpPr/>
          <p:nvPr/>
        </p:nvGrpSpPr>
        <p:grpSpPr>
          <a:xfrm>
            <a:off x="5137771" y="2502556"/>
            <a:ext cx="3519642" cy="3917089"/>
            <a:chOff x="6207707" y="1964071"/>
            <a:chExt cx="2545768" cy="3917089"/>
          </a:xfrm>
        </p:grpSpPr>
        <p:sp>
          <p:nvSpPr>
            <p:cNvPr id="27" name="Rectangle 26"/>
            <p:cNvSpPr/>
            <p:nvPr/>
          </p:nvSpPr>
          <p:spPr>
            <a:xfrm>
              <a:off x="6238875" y="2057400"/>
              <a:ext cx="2514600" cy="59113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3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07707" y="5271560"/>
              <a:ext cx="2514600" cy="6096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3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238875" y="4492757"/>
              <a:ext cx="2514600" cy="6096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3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238875" y="3677229"/>
              <a:ext cx="2514600" cy="6096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3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238875" y="2858470"/>
              <a:ext cx="2514600" cy="6096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3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253571" y="1964071"/>
              <a:ext cx="1183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2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238875" y="2912014"/>
              <a:ext cx="16043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latin typeface="Calibri" panose="020F0502020204030204" pitchFamily="34" charset="0"/>
                </a:rPr>
                <a:t>Discretionary </a:t>
              </a:r>
              <a:r>
                <a:rPr lang="en-US" sz="2200" b="1" dirty="0" smtClean="0">
                  <a:latin typeface="Calibri" panose="020F0502020204030204" pitchFamily="34" charset="0"/>
                </a:rPr>
                <a:t>Funds</a:t>
              </a:r>
              <a:endParaRPr lang="en-US" sz="2200" b="1" dirty="0">
                <a:latin typeface="Calibri" panose="020F050202020403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253571" y="3782237"/>
              <a:ext cx="206569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 smtClean="0">
                  <a:latin typeface="Calibri" panose="020F0502020204030204" pitchFamily="34" charset="0"/>
                </a:rPr>
                <a:t>ADA Projections Declining</a:t>
              </a:r>
              <a:endParaRPr lang="en-US" sz="2200" b="1" dirty="0">
                <a:latin typeface="Calibri" panose="020F050202020403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253571" y="4553528"/>
              <a:ext cx="218769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 smtClean="0">
                  <a:latin typeface="Calibri" panose="020F0502020204030204" pitchFamily="34" charset="0"/>
                </a:rPr>
                <a:t>General Fund Contributions</a:t>
              </a:r>
              <a:endParaRPr lang="en-US" sz="2200" b="1" dirty="0">
                <a:latin typeface="Calibri" panose="020F050202020403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253571" y="5345527"/>
              <a:ext cx="1183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2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58"/>
          <p:cNvGrpSpPr/>
          <p:nvPr/>
        </p:nvGrpSpPr>
        <p:grpSpPr>
          <a:xfrm>
            <a:off x="1371600" y="2658765"/>
            <a:ext cx="3688252" cy="2974154"/>
            <a:chOff x="217510" y="2057400"/>
            <a:chExt cx="2669846" cy="2996755"/>
          </a:xfrm>
        </p:grpSpPr>
        <p:sp>
          <p:nvSpPr>
            <p:cNvPr id="36" name="Rectangle 35"/>
            <p:cNvSpPr/>
            <p:nvPr/>
          </p:nvSpPr>
          <p:spPr>
            <a:xfrm flipH="1">
              <a:off x="219073" y="2057400"/>
              <a:ext cx="2597805" cy="6096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2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alibri" panose="020F0502020204030204" pitchFamily="34" charset="0"/>
                </a:rPr>
                <a:t>Lottery-No </a:t>
              </a:r>
              <a:endParaRPr lang="en-US" b="1" dirty="0"/>
            </a:p>
          </p:txBody>
        </p:sp>
        <p:sp>
          <p:nvSpPr>
            <p:cNvPr id="37" name="Rectangle 36"/>
            <p:cNvSpPr/>
            <p:nvPr/>
          </p:nvSpPr>
          <p:spPr>
            <a:xfrm flipH="1">
              <a:off x="233649" y="3683583"/>
              <a:ext cx="2583228" cy="6096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2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0" name="Rectangle 39"/>
            <p:cNvSpPr/>
            <p:nvPr/>
          </p:nvSpPr>
          <p:spPr>
            <a:xfrm flipH="1">
              <a:off x="219073" y="2876549"/>
              <a:ext cx="2597804" cy="6096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  <a:tileRect/>
            </a:gradFill>
            <a:ln w="12700">
              <a:solidFill>
                <a:schemeClr val="accent2">
                  <a:lumMod val="50000"/>
                </a:schemeClr>
              </a:solidFill>
            </a:ln>
            <a:effectLst>
              <a:outerShdw blurRad="114300" dist="38100" dir="5400000" sx="104000" sy="104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9072" y="2133600"/>
              <a:ext cx="26682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Calibri" panose="020F0502020204030204" pitchFamily="34" charset="0"/>
                </a:rPr>
                <a:t>Educator Effectiveness Funds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33649" y="2930485"/>
              <a:ext cx="248760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200" b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7510" y="3814490"/>
              <a:ext cx="12627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200" b="1" dirty="0">
                <a:latin typeface="Calibri" panose="020F050202020403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44027" y="4623268"/>
              <a:ext cx="12627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200" b="1" dirty="0">
                <a:latin typeface="Calibri" panose="020F050202020403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33649" y="3763076"/>
              <a:ext cx="22804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 smtClean="0">
                  <a:latin typeface="Calibri" panose="020F0502020204030204" pitchFamily="34" charset="0"/>
                </a:rPr>
                <a:t>CTE 1-Time – Cert. Tech. Ed</a:t>
              </a:r>
              <a:endParaRPr lang="en-US" sz="2200" b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7729" y="2017376"/>
            <a:ext cx="2343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Funding Increase</a:t>
            </a:r>
            <a:endParaRPr lang="en-US" sz="24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94586" y="2040891"/>
            <a:ext cx="2446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Funding Decrease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15689" y="2770372"/>
            <a:ext cx="33638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</a:rPr>
              <a:t>LCFF GAP Funding </a:t>
            </a:r>
            <a:r>
              <a:rPr lang="en-US" sz="2000" b="1" dirty="0" smtClean="0">
                <a:latin typeface="Calibri" panose="020F0502020204030204" pitchFamily="34" charset="0"/>
              </a:rPr>
              <a:t>% Decrease</a:t>
            </a:r>
            <a:endParaRPr lang="en-US" sz="2000" b="1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0694" y="3538606"/>
            <a:ext cx="37398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Calibri" panose="020F0502020204030204" pitchFamily="34" charset="0"/>
              </a:rPr>
              <a:t>    Adult </a:t>
            </a:r>
            <a:r>
              <a:rPr lang="en-US" sz="2200" b="1" dirty="0">
                <a:latin typeface="Calibri" panose="020F0502020204030204" pitchFamily="34" charset="0"/>
              </a:rPr>
              <a:t>Education Block Grant</a:t>
            </a:r>
          </a:p>
        </p:txBody>
      </p:sp>
      <p:sp>
        <p:nvSpPr>
          <p:cNvPr id="8" name="Rectangle 7"/>
          <p:cNvSpPr/>
          <p:nvPr/>
        </p:nvSpPr>
        <p:spPr>
          <a:xfrm>
            <a:off x="5265167" y="5920903"/>
            <a:ext cx="33484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latin typeface="Calibri" panose="020F0502020204030204" pitchFamily="34" charset="0"/>
              </a:rPr>
              <a:t>Lottery-No ADA Adult/ROP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21" y="5031841"/>
            <a:ext cx="2289826" cy="167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6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57200"/>
            <a:ext cx="7882468" cy="1143000"/>
          </a:xfrm>
        </p:spPr>
        <p:txBody>
          <a:bodyPr>
            <a:noAutofit/>
          </a:bodyPr>
          <a:lstStyle/>
          <a:p>
            <a:pPr marL="484632" indent="-457200" algn="ctr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LCFF Funding Gap – Multi-Year Projection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447800"/>
            <a:ext cx="7848600" cy="5181600"/>
          </a:xfrm>
        </p:spPr>
        <p:txBody>
          <a:bodyPr>
            <a:normAutofit/>
          </a:bodyPr>
          <a:lstStyle/>
          <a:p>
            <a:pPr lvl="1" algn="l"/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1371600" lvl="2" indent="-457200" algn="l">
              <a:buFont typeface="Arial" pitchFamily="34" charset="0"/>
              <a:buChar char="•"/>
            </a:pPr>
            <a:endParaRPr lang="en-US" sz="2000" b="1" dirty="0" smtClean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210512770"/>
              </p:ext>
            </p:extLst>
          </p:nvPr>
        </p:nvGraphicFramePr>
        <p:xfrm>
          <a:off x="990600" y="1447800"/>
          <a:ext cx="7924799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443" y="2415993"/>
            <a:ext cx="1658114" cy="165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5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7008" y="390994"/>
            <a:ext cx="7406640" cy="990600"/>
          </a:xfrm>
        </p:spPr>
        <p:txBody>
          <a:bodyPr>
            <a:normAutofit/>
          </a:bodyPr>
          <a:lstStyle/>
          <a:p>
            <a:pPr marL="484632" indent="-457200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Multi-Year Projection Cautions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524000"/>
            <a:ext cx="7848600" cy="5105401"/>
          </a:xfrm>
        </p:spPr>
        <p:txBody>
          <a:bodyPr>
            <a:normAutofit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Current LCFF Transitional Funding </a:t>
            </a:r>
            <a:endParaRPr lang="en-US" sz="3200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CalSTRS</a:t>
            </a: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CalPERS</a:t>
            </a: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Proposition 30</a:t>
            </a: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Maintenance Factor 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ACA – Affordable Care Act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Recession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Declining Enrollment</a:t>
            </a: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lvl="2" algn="l"/>
            <a:endParaRPr lang="en-US" sz="14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133600"/>
            <a:ext cx="2560739" cy="193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1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7008" y="390994"/>
            <a:ext cx="7406640" cy="990600"/>
          </a:xfrm>
        </p:spPr>
        <p:txBody>
          <a:bodyPr>
            <a:normAutofit/>
          </a:bodyPr>
          <a:lstStyle/>
          <a:p>
            <a:pPr marL="484632" indent="-457200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Multi-Year Projection Cautions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524000"/>
            <a:ext cx="7848600" cy="5105401"/>
          </a:xfrm>
        </p:spPr>
        <p:txBody>
          <a:bodyPr>
            <a:normAutofit fontScale="92500" lnSpcReduction="10000"/>
          </a:bodyPr>
          <a:lstStyle/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Current LCFF Transitional Funding does not fully fund district at 2007-08 funding levels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Estimated fully funded LCFF not until 2020-21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Word of Caution: </a:t>
            </a:r>
            <a:endParaRPr lang="en-US" sz="32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Fully funded 2007-08 rates does equal 2014-15 Expenditure Rates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District is operating at current 2014-15 consumption rates that have been inflated thru the great recession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District funding sources have not been inflated during this time; in fact they were cut to funding levels below 2007-08</a:t>
            </a:r>
            <a:endParaRPr lang="en-US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lvl="2" algn="l"/>
            <a:endParaRPr lang="en-US" sz="14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6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435608" y="485833"/>
            <a:ext cx="749808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anose="020F0502020204030204" pitchFamily="34" charset="0"/>
              </a:rPr>
              <a:t>Funding CalPERS &amp; </a:t>
            </a:r>
            <a:r>
              <a:rPr lang="en-US" sz="3600" b="1" dirty="0" err="1" smtClean="0">
                <a:latin typeface="Calibri" panose="020F0502020204030204" pitchFamily="34" charset="0"/>
              </a:rPr>
              <a:t>CalSTRS</a:t>
            </a:r>
            <a:endParaRPr lang="en-US" sz="3600" b="1" dirty="0">
              <a:latin typeface="Calibri" panose="020F050202020403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4000" y="1447800"/>
            <a:ext cx="7409688" cy="5257800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1200"/>
              </a:spcAft>
            </a:pPr>
            <a:r>
              <a:rPr lang="en-US" sz="4500" dirty="0" smtClean="0">
                <a:latin typeface="Calibri" panose="020F0502020204030204" pitchFamily="34" charset="0"/>
              </a:rPr>
              <a:t>Employer Costs for both are significantly increasing over the next several years; for 2015-16:</a:t>
            </a:r>
          </a:p>
          <a:p>
            <a:pPr lvl="1">
              <a:spcAft>
                <a:spcPts val="1200"/>
              </a:spcAft>
            </a:pPr>
            <a:r>
              <a:rPr lang="en-US" sz="3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CalPERS employer rate increases to 11.847% </a:t>
            </a:r>
          </a:p>
          <a:p>
            <a:pPr lvl="1">
              <a:spcAft>
                <a:spcPts val="1200"/>
              </a:spcAft>
            </a:pPr>
            <a:r>
              <a:rPr lang="en-US" sz="38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CalSTRS</a:t>
            </a:r>
            <a:r>
              <a:rPr lang="en-US" sz="38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employer rate increases to 10.73%</a:t>
            </a:r>
          </a:p>
          <a:p>
            <a:pPr lvl="2">
              <a:spcAft>
                <a:spcPts val="1200"/>
              </a:spcAft>
            </a:pPr>
            <a:r>
              <a:rPr lang="en-US" sz="3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Note: Increase in 2014-15 was made purposefully small – an 8% increase in the employer cost</a:t>
            </a:r>
          </a:p>
          <a:p>
            <a:pPr lvl="2">
              <a:spcAft>
                <a:spcPts val="1200"/>
              </a:spcAft>
            </a:pPr>
            <a:r>
              <a:rPr lang="en-US" sz="3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2015-16 increase is more significant – a 30% increase above the 2013-14 employer contribution rate</a:t>
            </a:r>
          </a:p>
          <a:p>
            <a:pPr>
              <a:spcAft>
                <a:spcPts val="1200"/>
              </a:spcAft>
            </a:pPr>
            <a:r>
              <a:rPr lang="en-US" sz="4500" dirty="0" smtClean="0">
                <a:latin typeface="Calibri" panose="020F0502020204030204" pitchFamily="34" charset="0"/>
              </a:rPr>
              <a:t>2015-16 State Budget proposal does not address either of these cost increases for LEAs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2386" y="548636"/>
            <a:ext cx="1260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13</a:t>
            </a:r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"/>
            <a:ext cx="7406640" cy="990600"/>
          </a:xfrm>
        </p:spPr>
        <p:txBody>
          <a:bodyPr>
            <a:normAutofit/>
          </a:bodyPr>
          <a:lstStyle/>
          <a:p>
            <a:pPr marL="484632" indent="-457200"/>
            <a:r>
              <a:rPr lang="en-US" sz="3600" b="1" dirty="0">
                <a:latin typeface="Calibri" pitchFamily="34" charset="0"/>
                <a:cs typeface="Calibri" pitchFamily="34" charset="0"/>
              </a:rPr>
              <a:t>Multi-Year Projection Cautions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295400"/>
            <a:ext cx="7848600" cy="5410200"/>
          </a:xfrm>
        </p:spPr>
        <p:txBody>
          <a:bodyPr>
            <a:normAutofit/>
          </a:bodyPr>
          <a:lstStyle/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STRS </a:t>
            </a:r>
            <a:r>
              <a:rPr lang="en-US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Employer % Rate </a:t>
            </a: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Increases -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0.63%, 1.85%, 1.85%, etc. per year increases</a:t>
            </a:r>
          </a:p>
          <a:p>
            <a:pPr marL="1371600" lvl="2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25% of planned LCFF growth consumed </a:t>
            </a:r>
            <a:r>
              <a:rPr lang="en-US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by STRS 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increases at full implementation</a:t>
            </a:r>
            <a:endParaRPr lang="en-US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Prop. 2 Limitation on district reserve balances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Impact of Affordable Care Act on Finances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Maintenance Factor Repaid </a:t>
            </a: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- Reduce 90% of New Revenues to 40%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(depends on Test 1,2,3)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District’s enrollment decline - will it continue?</a:t>
            </a:r>
            <a:endParaRPr lang="en-US" u="sng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Next Recession?  When?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Proposition 30 Expires in 2016 and 2018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5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420251"/>
            <a:ext cx="7772400" cy="5285349"/>
          </a:xfrm>
        </p:spPr>
        <p:txBody>
          <a:bodyPr>
            <a:normAutofit/>
          </a:bodyPr>
          <a:lstStyle/>
          <a:p>
            <a:pPr marL="884682" indent="-85725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2014-15 Unaudited Actuals Due to COE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286000" lvl="4" indent="-457200" algn="l"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September 15, 2015</a:t>
            </a:r>
          </a:p>
          <a:p>
            <a:pPr marL="884682" indent="-85725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2015-16 First Interim Report to the Board</a:t>
            </a:r>
          </a:p>
          <a:p>
            <a:pPr marL="2286000" lvl="4" indent="-457200" algn="l"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December 8, 2015</a:t>
            </a:r>
          </a:p>
          <a:p>
            <a:pPr marL="884682" indent="-85725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2015-16 First Interim Report Due to COE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286000" lvl="4" indent="-457200" algn="l"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December 15,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2015</a:t>
            </a:r>
          </a:p>
          <a:p>
            <a:pPr marL="884682" indent="-85725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2016-17 Governor’s State Budget Proposals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286000" lvl="4" indent="-457200" algn="l"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January 15, 2016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marL="884682" indent="-85725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2014-15 Annual Audit Report to Board</a:t>
            </a:r>
            <a:endParaRPr lang="en-US" sz="28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marL="2286000" lvl="4" indent="-457200" algn="l"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January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2016</a:t>
            </a:r>
          </a:p>
          <a:p>
            <a:pPr lvl="1"/>
            <a:endParaRPr lang="en-US" sz="3000" dirty="0">
              <a:latin typeface="Calibri" pitchFamily="34" charset="0"/>
              <a:cs typeface="Calibri" pitchFamily="34" charset="0"/>
            </a:endParaRPr>
          </a:p>
          <a:p>
            <a:pPr lvl="1"/>
            <a:endParaRPr lang="en-US" sz="7200" dirty="0"/>
          </a:p>
          <a:p>
            <a:endParaRPr lang="en-US" sz="2800" dirty="0" smtClean="0"/>
          </a:p>
          <a:p>
            <a:endParaRPr lang="en-U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185333" y="713349"/>
            <a:ext cx="7406640" cy="70690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Next Steps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3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07008" y="620419"/>
            <a:ext cx="7406640" cy="70690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Summary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9CEE-4C72-4436-B498-0CFD1F0051FC}" type="slidenum">
              <a:rPr lang="en-US" smtClean="0"/>
              <a:t>17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898675" y="668513"/>
            <a:ext cx="6035499" cy="5427487"/>
            <a:chOff x="2501510" y="646920"/>
            <a:chExt cx="6035499" cy="5854250"/>
          </a:xfrm>
        </p:grpSpPr>
        <p:grpSp>
          <p:nvGrpSpPr>
            <p:cNvPr id="11" name="Group 10"/>
            <p:cNvGrpSpPr/>
            <p:nvPr/>
          </p:nvGrpSpPr>
          <p:grpSpPr>
            <a:xfrm>
              <a:off x="2501510" y="646920"/>
              <a:ext cx="6035499" cy="5854250"/>
              <a:chOff x="2388141" y="560169"/>
              <a:chExt cx="6035499" cy="585425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3635769" y="560169"/>
                <a:ext cx="3332813" cy="365760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127990" y="2704944"/>
                <a:ext cx="3295650" cy="3633276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Great Opportunity To Shape The Future of Education NOW</a:t>
                </a:r>
                <a:endParaRPr lang="en-US" sz="28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2388141" y="2781144"/>
                <a:ext cx="3222761" cy="3633275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Significant Future Events Present Issues and Caution</a:t>
                </a:r>
                <a:endParaRPr 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252307" y="1178690"/>
              <a:ext cx="232647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Highest Funding Increase Since the 1970’s</a:t>
              </a:r>
              <a:endPara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1418116" y="6107739"/>
            <a:ext cx="7406640" cy="43593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Get Started!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00" y="1327320"/>
            <a:ext cx="1851464" cy="168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8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9485</TotalTime>
  <Words>1080</Words>
  <Application>Microsoft Office PowerPoint</Application>
  <PresentationFormat>On-screen Show (4:3)</PresentationFormat>
  <Paragraphs>224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Narrow</vt:lpstr>
      <vt:lpstr>Calibri</vt:lpstr>
      <vt:lpstr>Gill Sans MT</vt:lpstr>
      <vt:lpstr>Times New Roman</vt:lpstr>
      <vt:lpstr>Verdana</vt:lpstr>
      <vt:lpstr>Wingdings</vt:lpstr>
      <vt:lpstr>Wingdings 2</vt:lpstr>
      <vt:lpstr>Solstice</vt:lpstr>
      <vt:lpstr>San Leandro Unified School District</vt:lpstr>
      <vt:lpstr>Three Major Themes from State Budget</vt:lpstr>
      <vt:lpstr>Major Themes From State Budget</vt:lpstr>
      <vt:lpstr>Key Changes From May Revise</vt:lpstr>
      <vt:lpstr>Key Changes From May Revise</vt:lpstr>
      <vt:lpstr>Prop 98 Guarantee Unchanged from May Revision</vt:lpstr>
      <vt:lpstr>Prop. 98 Guarantee Changes  From May Revision</vt:lpstr>
      <vt:lpstr>What Does the LCFF Mean  for SLUD?</vt:lpstr>
      <vt:lpstr>2015‐16 State Budget Changes</vt:lpstr>
      <vt:lpstr>Changes in State Budget Funding</vt:lpstr>
      <vt:lpstr>LCFF Funding Gap – Multi-Year Projection</vt:lpstr>
      <vt:lpstr>Multi-Year Projection Cautions</vt:lpstr>
      <vt:lpstr>Multi-Year Projection Cautions</vt:lpstr>
      <vt:lpstr>Funding CalPERS &amp; CalSTRS</vt:lpstr>
      <vt:lpstr>Multi-Year Projection Cautions</vt:lpstr>
      <vt:lpstr>Next Steps</vt:lpstr>
      <vt:lpstr>Summary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Martinelli</dc:creator>
  <cp:lastModifiedBy>Mark Martinelli</cp:lastModifiedBy>
  <cp:revision>265</cp:revision>
  <cp:lastPrinted>2015-08-17T22:45:58Z</cp:lastPrinted>
  <dcterms:created xsi:type="dcterms:W3CDTF">2012-02-06T19:33:09Z</dcterms:created>
  <dcterms:modified xsi:type="dcterms:W3CDTF">2015-08-20T16:26:49Z</dcterms:modified>
</cp:coreProperties>
</file>