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95" r:id="rId2"/>
    <p:sldId id="331" r:id="rId3"/>
    <p:sldId id="328" r:id="rId4"/>
    <p:sldId id="323" r:id="rId5"/>
    <p:sldId id="329" r:id="rId6"/>
    <p:sldId id="309" r:id="rId7"/>
    <p:sldId id="322" r:id="rId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5" autoAdjust="0"/>
  </p:normalViewPr>
  <p:slideViewPr>
    <p:cSldViewPr>
      <p:cViewPr varScale="1">
        <p:scale>
          <a:sx n="64" d="100"/>
          <a:sy n="64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932DA-3EC6-4314-A99C-5045546BE993}" type="datetimeFigureOut">
              <a:rPr lang="en-US" smtClean="0"/>
              <a:t>8/21/2015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83ED3-350D-42CC-8A3C-4460D0F11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96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2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1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9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3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77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79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1AFEC-A523-4C18-A666-2CE064996C2E}" type="datetime1">
              <a:rPr lang="en-US" smtClean="0"/>
              <a:t>8/21/2015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4DDDB-9AA6-422C-8610-501CA43DAD09}" type="datetime1">
              <a:rPr lang="en-US" smtClean="0"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345A62-B4CE-40C1-A149-85B80882F2A2}" type="datetime1">
              <a:rPr lang="en-US" smtClean="0"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1ABA22-FFF5-429C-87F6-E14A33A99672}" type="datetime1">
              <a:rPr lang="en-US" smtClean="0"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DF5257-DEE8-41E2-9BC2-2ABA477A08E2}" type="datetime1">
              <a:rPr lang="en-US" smtClean="0"/>
              <a:t>8/21/2015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0A1DF-D872-41B4-B6FB-7D53E23D196B}" type="datetime1">
              <a:rPr lang="en-US" smtClean="0"/>
              <a:t>8/21/2015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C8C5F8-BB56-4F99-B8B1-3B4DBBB77067}" type="datetime1">
              <a:rPr lang="en-US" smtClean="0"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B6E343-4F9F-423E-9896-E69F9D9AC793}" type="datetime1">
              <a:rPr lang="en-US" smtClean="0"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BD98F4-5F3B-47DB-A595-376EB7EA3677}" type="datetime1">
              <a:rPr lang="en-US" smtClean="0"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1650D-7E13-4F10-986B-AC9EACA71454}" type="datetime1">
              <a:rPr lang="en-US" smtClean="0"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41DA1-7E0F-4DF9-8512-6F1134CD7A4E}" type="datetime1">
              <a:rPr lang="en-US" smtClean="0"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4ED245B-8488-48DB-BAA3-EF8E9737D7F3}" type="datetime1">
              <a:rPr lang="en-US" smtClean="0"/>
              <a:t>8/21/2015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3620" y="711708"/>
            <a:ext cx="7792508" cy="85039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San Leandro Unified School District</a:t>
            </a:r>
            <a:endParaRPr lang="en-US" sz="32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467" y="44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42720" y="30163"/>
            <a:ext cx="985179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219200" y="2019300"/>
            <a:ext cx="7596928" cy="4694747"/>
          </a:xfrm>
        </p:spPr>
        <p:txBody>
          <a:bodyPr>
            <a:normAutofit fontScale="77500" lnSpcReduction="20000"/>
          </a:bodyPr>
          <a:lstStyle/>
          <a:p>
            <a:r>
              <a:rPr lang="en-US" sz="3500" dirty="0" smtClean="0">
                <a:latin typeface="Calibri" pitchFamily="34" charset="0"/>
                <a:cs typeface="Calibri" pitchFamily="34" charset="0"/>
              </a:rPr>
              <a:t>2015-16 Cal-Card Expansion</a:t>
            </a:r>
            <a:endParaRPr lang="en-US" sz="3500" dirty="0">
              <a:latin typeface="Calibri" pitchFamily="34" charset="0"/>
              <a:cs typeface="Calibri" pitchFamily="34" charset="0"/>
            </a:endParaRPr>
          </a:p>
          <a:p>
            <a:r>
              <a:rPr lang="en-US" sz="3500" dirty="0" smtClean="0">
                <a:latin typeface="Calibri" pitchFamily="34" charset="0"/>
                <a:cs typeface="Calibri" pitchFamily="34" charset="0"/>
              </a:rPr>
              <a:t>Board Meeting</a:t>
            </a:r>
            <a:endParaRPr lang="en-US" sz="3500" dirty="0">
              <a:latin typeface="Calibri" pitchFamily="34" charset="0"/>
              <a:cs typeface="Calibri" pitchFamily="34" charset="0"/>
            </a:endParaRPr>
          </a:p>
          <a:p>
            <a:r>
              <a:rPr lang="en-US" sz="3500" dirty="0" smtClean="0">
                <a:latin typeface="Calibri" pitchFamily="34" charset="0"/>
                <a:cs typeface="Calibri" pitchFamily="34" charset="0"/>
              </a:rPr>
              <a:t>August 25, 2015</a:t>
            </a: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en-US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Presentation Items</a:t>
            </a:r>
          </a:p>
          <a:p>
            <a:pPr algn="r"/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Board </a:t>
            </a:r>
            <a:r>
              <a:rPr lang="en-US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Trustees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Diana J. </a:t>
            </a:r>
            <a:r>
              <a:rPr lang="en-US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Prola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Ron Carey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Vince J. </a:t>
            </a:r>
            <a:r>
              <a:rPr lang="en-US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Rosato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Lance James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Leo Sheridan</a:t>
            </a: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Evelyn Gonzalez</a:t>
            </a: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Monique Tate</a:t>
            </a:r>
          </a:p>
          <a:p>
            <a:pPr algn="r"/>
            <a:endParaRPr lang="en-US" sz="2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219200" y="3928268"/>
            <a:ext cx="56388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Intro to Cal-Card</a:t>
            </a:r>
          </a:p>
          <a:p>
            <a:pPr algn="l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Cal-Card Advantages &amp; Constraints</a:t>
            </a:r>
          </a:p>
          <a:p>
            <a:pPr algn="l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Next Steps</a:t>
            </a:r>
          </a:p>
          <a:p>
            <a:pPr algn="l"/>
            <a:endParaRPr lang="en-US" dirty="0"/>
          </a:p>
        </p:txBody>
      </p:sp>
      <p:pic>
        <p:nvPicPr>
          <p:cNvPr id="10" name="Picture 9" descr="C:\Users\tzumbo\Desktop\Logo Colors (1) (2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370647"/>
            <a:ext cx="2416870" cy="189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3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434" y="457200"/>
            <a:ext cx="7763814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Cal-Card Program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Currently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8434" y="1905000"/>
            <a:ext cx="7948219" cy="2743200"/>
          </a:xfrm>
        </p:spPr>
        <p:txBody>
          <a:bodyPr>
            <a:normAutofit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3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 currently operating a Cal-Card Program 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3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So Far Pleased with Program – 2 Cardholders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3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Ready to expand with 11 more Cardholders</a:t>
            </a:r>
            <a:endParaRPr lang="en-US" sz="3000" dirty="0">
              <a:latin typeface="Arial Narrow" panose="020B0606020202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799" y="4267200"/>
            <a:ext cx="2524617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9220" y="808558"/>
            <a:ext cx="7848600" cy="71530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Cal-Card Program - Expansion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71800"/>
            <a:ext cx="7848600" cy="3657600"/>
          </a:xfrm>
        </p:spPr>
        <p:txBody>
          <a:bodyPr>
            <a:normAutofit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lvl="1" algn="l"/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048" y="349026"/>
            <a:ext cx="1193200" cy="18568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03248" y="2271789"/>
            <a:ext cx="7239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>
                <a:solidFill>
                  <a:srgbClr val="0070C0"/>
                </a:solidFill>
              </a:rPr>
              <a:t>District Personnel 				</a:t>
            </a:r>
            <a:r>
              <a:rPr lang="en-US" sz="1600" b="1" u="sng" dirty="0" smtClean="0">
                <a:solidFill>
                  <a:srgbClr val="0070C0"/>
                </a:solidFill>
              </a:rPr>
              <a:t>	Credit </a:t>
            </a:r>
            <a:r>
              <a:rPr lang="en-US" sz="1600" b="1" u="sng" dirty="0">
                <a:solidFill>
                  <a:srgbClr val="0070C0"/>
                </a:solidFill>
              </a:rPr>
              <a:t>Limit</a:t>
            </a:r>
            <a:endParaRPr lang="en-US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Superintendent	</a:t>
            </a:r>
            <a:r>
              <a:rPr lang="en-US" sz="1600" dirty="0" smtClean="0">
                <a:solidFill>
                  <a:srgbClr val="0070C0"/>
                </a:solidFill>
              </a:rPr>
              <a:t>				$10,000 Current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Deputy </a:t>
            </a:r>
            <a:r>
              <a:rPr lang="en-US" sz="1600" dirty="0">
                <a:solidFill>
                  <a:srgbClr val="0070C0"/>
                </a:solidFill>
              </a:rPr>
              <a:t>Superintendent			</a:t>
            </a:r>
            <a:r>
              <a:rPr lang="en-US" sz="1600" dirty="0" smtClean="0">
                <a:solidFill>
                  <a:srgbClr val="0070C0"/>
                </a:solidFill>
              </a:rPr>
              <a:t>	$</a:t>
            </a:r>
            <a:r>
              <a:rPr lang="en-US" sz="1600" dirty="0">
                <a:solidFill>
                  <a:srgbClr val="0070C0"/>
                </a:solidFill>
              </a:rPr>
              <a:t>10,000 </a:t>
            </a:r>
            <a:r>
              <a:rPr lang="en-US" sz="1600" dirty="0" smtClean="0">
                <a:solidFill>
                  <a:srgbClr val="0070C0"/>
                </a:solidFill>
              </a:rPr>
              <a:t>Current</a:t>
            </a:r>
            <a:endParaRPr lang="en-US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Assistant Superintendent-Human Resources	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5,000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Superintendent - </a:t>
            </a:r>
            <a:r>
              <a:rPr lang="en-US" sz="1600" dirty="0">
                <a:solidFill>
                  <a:srgbClr val="0070C0"/>
                </a:solidFill>
              </a:rPr>
              <a:t>Business		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Director – Teaching, Learning, Ed. Equity	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Director – Instructional Tech., Assessments	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Director – Facilities &amp; Operations			$  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Director – Business Services		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Director – Food and Nutrition Services	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Director – Special Services, Student Services		$  5,000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Assistant Director – Tech. Assessment, Research		$  2,500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Assistant Director – Teaching, Learning, Ed. Equity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2,500</a:t>
            </a:r>
          </a:p>
          <a:p>
            <a:r>
              <a:rPr lang="en-US" sz="1600" dirty="0">
                <a:solidFill>
                  <a:srgbClr val="0070C0"/>
                </a:solidFill>
              </a:rPr>
              <a:t>Assistant Director – Teaching, Learning, Ed. Equity	</a:t>
            </a:r>
            <a:r>
              <a:rPr lang="en-US" sz="1600" dirty="0" smtClean="0">
                <a:solidFill>
                  <a:srgbClr val="0070C0"/>
                </a:solidFill>
              </a:rPr>
              <a:t>	$  </a:t>
            </a:r>
            <a:r>
              <a:rPr lang="en-US" sz="1600" dirty="0">
                <a:solidFill>
                  <a:srgbClr val="0070C0"/>
                </a:solidFill>
              </a:rPr>
              <a:t>2,500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20" y="237796"/>
            <a:ext cx="1193200" cy="185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7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7453" y="685799"/>
            <a:ext cx="7763814" cy="89933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Background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4132" y="1905000"/>
            <a:ext cx="7848600" cy="4868214"/>
          </a:xfrm>
        </p:spPr>
        <p:txBody>
          <a:bodyPr>
            <a:normAutofit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U. S. Bank is our bankcard contractor who will issue all Cal-Card Bankcards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Business Services will administer the program by maintaining a database of Cal-Card Issuance including:</a:t>
            </a:r>
          </a:p>
          <a:p>
            <a:pPr marL="971550" lvl="1" indent="-51435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Spending Limitations</a:t>
            </a:r>
          </a:p>
          <a:p>
            <a:pPr marL="971550" lvl="1" indent="-51435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Authorized Purchase Transactions</a:t>
            </a:r>
          </a:p>
          <a:p>
            <a:pPr marL="971550" lvl="1" indent="-514350" algn="l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Approving Officials for each Cardholder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Business Services processes all credit card applications – approved by Superintendent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724" y="3733800"/>
            <a:ext cx="1953124" cy="195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2248" y="777692"/>
            <a:ext cx="7848600" cy="71530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Cal-Card Program - Advantages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41907" y="2087392"/>
            <a:ext cx="6858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More convenience and less paper work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Easier use for internet purchases or when vendor will not accept a Purchase Order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Has internal controls over spending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Program is not intended to avoid or bypass appropriate purchasing or payment procedures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Instead, it complements Exiting Processes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337" y="3733800"/>
            <a:ext cx="1420511" cy="161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0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586" y="914400"/>
            <a:ext cx="7763814" cy="6858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Cal-Card Program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- Safeguards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586" y="1828800"/>
            <a:ext cx="7763814" cy="3809999"/>
          </a:xfrm>
        </p:spPr>
        <p:txBody>
          <a:bodyPr>
            <a:normAutofit fontScale="92500"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Cal-Card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Credit Limit has a Time Limit – 1 month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Can Only Spend Limited Amount within 1 month 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Monthly Statement of purchases per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card - Receipts</a:t>
            </a:r>
            <a:endParaRPr lang="en-US" sz="28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Monthly Statement of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all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District purchases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Restrictions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On What Maybe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Spent with Card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541782" lvl="0" indent="-514350"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Credit Card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Limit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Plus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 Limit on a Single Purchase</a:t>
            </a:r>
          </a:p>
          <a:p>
            <a:pPr marL="541782" lvl="0" indent="-514350"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Cardholder Receives User Manual &amp; signs a Cal-Card Acceptance Agreement to All Terms and Conditions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24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455951"/>
            <a:ext cx="2354650" cy="132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8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07008" y="854495"/>
            <a:ext cx="7406640" cy="70690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Next Steps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7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103686" y="442127"/>
            <a:ext cx="6035499" cy="5427487"/>
            <a:chOff x="2501510" y="646920"/>
            <a:chExt cx="6035499" cy="5854250"/>
          </a:xfrm>
        </p:grpSpPr>
        <p:grpSp>
          <p:nvGrpSpPr>
            <p:cNvPr id="11" name="Group 10"/>
            <p:cNvGrpSpPr/>
            <p:nvPr/>
          </p:nvGrpSpPr>
          <p:grpSpPr>
            <a:xfrm>
              <a:off x="2501510" y="646920"/>
              <a:ext cx="6035499" cy="5854250"/>
              <a:chOff x="2388141" y="560169"/>
              <a:chExt cx="6035499" cy="585425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3635769" y="560169"/>
                <a:ext cx="3332813" cy="365760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127990" y="2704944"/>
                <a:ext cx="3295650" cy="363327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Safeguards Are In Place to Ensure Proper Usage And Tracking Of Expenditures</a:t>
                </a:r>
                <a:endParaRPr lang="en-US" sz="28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2388141" y="2781144"/>
                <a:ext cx="3222761" cy="3633275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Will Be Easier For Staff To Use Their Own Cal-Card To Make Purchases</a:t>
                </a:r>
                <a:endParaRPr 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252307" y="1178690"/>
              <a:ext cx="2326473" cy="1493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Cal-Cards Program Has Work Great! </a:t>
              </a:r>
              <a:endPara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1418116" y="6107739"/>
            <a:ext cx="7406640" cy="43593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Move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Foreward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808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10246</TotalTime>
  <Words>525</Words>
  <Application>Microsoft Office PowerPoint</Application>
  <PresentationFormat>On-screen Show (4:3)</PresentationFormat>
  <Paragraphs>111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 Narrow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San Leandro Unified School District</vt:lpstr>
      <vt:lpstr>Cal-Card Program Currently</vt:lpstr>
      <vt:lpstr>Cal-Card Program - Expansion</vt:lpstr>
      <vt:lpstr>Background</vt:lpstr>
      <vt:lpstr>Cal-Card Program - Advantages</vt:lpstr>
      <vt:lpstr>Cal-Card Program - Safeguards</vt:lpstr>
      <vt:lpstr>Next Steps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Martinelli</dc:creator>
  <cp:lastModifiedBy>Mark Martinelli</cp:lastModifiedBy>
  <cp:revision>293</cp:revision>
  <cp:lastPrinted>2015-08-21T18:16:14Z</cp:lastPrinted>
  <dcterms:created xsi:type="dcterms:W3CDTF">2012-02-06T19:33:09Z</dcterms:created>
  <dcterms:modified xsi:type="dcterms:W3CDTF">2015-08-21T20:58:37Z</dcterms:modified>
</cp:coreProperties>
</file>